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70" r:id="rId11"/>
    <p:sldId id="271" r:id="rId12"/>
    <p:sldId id="268" r:id="rId13"/>
    <p:sldId id="272" r:id="rId14"/>
    <p:sldId id="267" r:id="rId15"/>
    <p:sldId id="273" r:id="rId16"/>
    <p:sldId id="274" r:id="rId17"/>
    <p:sldId id="269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12" d="100"/>
          <a:sy n="112" d="100"/>
        </p:scale>
        <p:origin x="-144" y="13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AU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256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41611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776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87644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6152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9536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008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224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4862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088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070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EDEBD1-BF9C-4B43-B6DD-7FF2B9B1EB59}" type="datetimeFigureOut">
              <a:rPr lang="en-US" smtClean="0"/>
              <a:t>4/04/14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DF63B3-5DC1-704D-B3BD-915413E5B8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068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g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685383" y="2386342"/>
            <a:ext cx="20841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End user experience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88802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98198"/>
            <a:ext cx="8229600" cy="1143000"/>
          </a:xfrm>
        </p:spPr>
        <p:txBody>
          <a:bodyPr/>
          <a:lstStyle/>
          <a:p>
            <a:r>
              <a:rPr lang="en-US" dirty="0" smtClean="0"/>
              <a:t>Venue User – </a:t>
            </a:r>
            <a:r>
              <a:rPr lang="en-US" dirty="0" smtClean="0"/>
              <a:t>Admin Tab</a:t>
            </a:r>
            <a:endParaRPr lang="en-US" dirty="0"/>
          </a:p>
        </p:txBody>
      </p:sp>
      <p:sp>
        <p:nvSpPr>
          <p:cNvPr id="46" name="Rounded Rectangle 45"/>
          <p:cNvSpPr/>
          <p:nvPr/>
        </p:nvSpPr>
        <p:spPr>
          <a:xfrm>
            <a:off x="7280047" y="34021"/>
            <a:ext cx="1768984" cy="27463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List my venue</a:t>
            </a:r>
            <a:endParaRPr lang="en-US" dirty="0"/>
          </a:p>
        </p:txBody>
      </p:sp>
      <p:sp>
        <p:nvSpPr>
          <p:cNvPr id="47" name="Rounded Rectangle 46"/>
          <p:cNvSpPr/>
          <p:nvPr/>
        </p:nvSpPr>
        <p:spPr>
          <a:xfrm>
            <a:off x="0" y="0"/>
            <a:ext cx="4944082" cy="369332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Total raised for charity: </a:t>
            </a:r>
          </a:p>
        </p:txBody>
      </p:sp>
      <p:sp>
        <p:nvSpPr>
          <p:cNvPr id="48" name="Rounded Rectangle 47"/>
          <p:cNvSpPr/>
          <p:nvPr/>
        </p:nvSpPr>
        <p:spPr>
          <a:xfrm>
            <a:off x="5674028" y="33098"/>
            <a:ext cx="1468056" cy="313554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Venue login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57199" y="1341198"/>
            <a:ext cx="8686801" cy="5078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</a:t>
            </a:r>
            <a:r>
              <a:rPr lang="en-US" dirty="0" smtClean="0"/>
              <a:t>Email:</a:t>
            </a:r>
          </a:p>
          <a:p>
            <a:r>
              <a:rPr lang="en-US" dirty="0" smtClean="0"/>
              <a:t>Venue phone number: </a:t>
            </a:r>
          </a:p>
          <a:p>
            <a:endParaRPr lang="en-US" dirty="0"/>
          </a:p>
          <a:p>
            <a:r>
              <a:rPr lang="en-US" b="1" dirty="0" smtClean="0"/>
              <a:t>Banking details: </a:t>
            </a:r>
          </a:p>
          <a:p>
            <a:r>
              <a:rPr lang="en-US" i="1" dirty="0" smtClean="0"/>
              <a:t>These details will be used to allow customers to pay booking fees into your bank account. </a:t>
            </a:r>
            <a:endParaRPr lang="en-US" i="1" dirty="0"/>
          </a:p>
          <a:p>
            <a:r>
              <a:rPr lang="en-US" dirty="0" smtClean="0"/>
              <a:t>Account name: </a:t>
            </a:r>
          </a:p>
          <a:p>
            <a:r>
              <a:rPr lang="en-US" dirty="0" smtClean="0"/>
              <a:t>BSB: </a:t>
            </a:r>
          </a:p>
          <a:p>
            <a:r>
              <a:rPr lang="en-US" dirty="0" smtClean="0"/>
              <a:t>Account Number: </a:t>
            </a:r>
          </a:p>
          <a:p>
            <a:endParaRPr lang="en-US" dirty="0"/>
          </a:p>
          <a:p>
            <a:r>
              <a:rPr lang="en-US" b="1" dirty="0" smtClean="0"/>
              <a:t>Venue Manager’s details</a:t>
            </a:r>
          </a:p>
          <a:p>
            <a:r>
              <a:rPr lang="en-US" i="1" dirty="0" smtClean="0"/>
              <a:t>These details will be used to notify you of new bookings and will not be visible to customers</a:t>
            </a:r>
          </a:p>
          <a:p>
            <a:r>
              <a:rPr lang="en-US" dirty="0" smtClean="0"/>
              <a:t>Manager’s mobile: </a:t>
            </a:r>
          </a:p>
          <a:p>
            <a:r>
              <a:rPr lang="en-US" dirty="0" smtClean="0"/>
              <a:t>Manager’s email:</a:t>
            </a:r>
          </a:p>
          <a:p>
            <a:r>
              <a:rPr lang="en-US" dirty="0" smtClean="0"/>
              <a:t>How do you want to be notified of new bookings: SMS, Email</a:t>
            </a:r>
            <a:r>
              <a:rPr lang="en-US" dirty="0" smtClean="0"/>
              <a:t>,</a:t>
            </a:r>
            <a:endParaRPr lang="en-US" dirty="0"/>
          </a:p>
          <a:p>
            <a:r>
              <a:rPr lang="en-US" dirty="0" smtClean="0"/>
              <a:t>+ Add </a:t>
            </a:r>
            <a:r>
              <a:rPr lang="en-US" dirty="0" smtClean="0"/>
              <a:t>another venue manager’s </a:t>
            </a:r>
            <a:r>
              <a:rPr lang="en-US" dirty="0" smtClean="0"/>
              <a:t>details</a:t>
            </a:r>
            <a:endParaRPr lang="en-US" dirty="0"/>
          </a:p>
          <a:p>
            <a:endParaRPr lang="en-US" b="1" dirty="0" smtClean="0"/>
          </a:p>
          <a:p>
            <a:r>
              <a:rPr lang="en-US" b="1" dirty="0" smtClean="0"/>
              <a:t>Venue admin details</a:t>
            </a:r>
            <a:endParaRPr lang="en-US" b="1" dirty="0"/>
          </a:p>
          <a:p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2556187" y="619926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details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75803" y="6144811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Privacy policy</a:t>
            </a:r>
            <a:endParaRPr lang="en-US" dirty="0"/>
          </a:p>
        </p:txBody>
      </p:sp>
      <p:sp>
        <p:nvSpPr>
          <p:cNvPr id="9" name="Rounded Rectangle 8"/>
          <p:cNvSpPr/>
          <p:nvPr/>
        </p:nvSpPr>
        <p:spPr>
          <a:xfrm>
            <a:off x="2534008" y="6532784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details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-194382" y="6481877"/>
            <a:ext cx="28761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Terms and conditions</a:t>
            </a:r>
            <a:endParaRPr lang="en-US" dirty="0"/>
          </a:p>
        </p:txBody>
      </p:sp>
      <p:sp>
        <p:nvSpPr>
          <p:cNvPr id="11" name="Rounded Rectangle 10"/>
          <p:cNvSpPr/>
          <p:nvPr/>
        </p:nvSpPr>
        <p:spPr>
          <a:xfrm>
            <a:off x="2569352" y="6882074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Upload </a:t>
            </a:r>
            <a:r>
              <a:rPr lang="en-US" dirty="0" err="1" smtClean="0"/>
              <a:t>pdf</a:t>
            </a:r>
            <a:r>
              <a:rPr lang="en-US" dirty="0" smtClean="0"/>
              <a:t> or jpegs of </a:t>
            </a:r>
            <a:r>
              <a:rPr lang="en-US" dirty="0" err="1" smtClean="0"/>
              <a:t>covernote</a:t>
            </a:r>
            <a:endParaRPr lang="en-US" dirty="0" smtClean="0"/>
          </a:p>
        </p:txBody>
      </p:sp>
      <p:sp>
        <p:nvSpPr>
          <p:cNvPr id="12" name="TextBox 11"/>
          <p:cNvSpPr txBox="1"/>
          <p:nvPr/>
        </p:nvSpPr>
        <p:spPr>
          <a:xfrm>
            <a:off x="-113343" y="6827624"/>
            <a:ext cx="26730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Public liability insurance</a:t>
            </a:r>
            <a:endParaRPr lang="en-US" dirty="0"/>
          </a:p>
        </p:txBody>
      </p:sp>
      <p:sp>
        <p:nvSpPr>
          <p:cNvPr id="13" name="Rounded Rectangle 12"/>
          <p:cNvSpPr/>
          <p:nvPr/>
        </p:nvSpPr>
        <p:spPr>
          <a:xfrm>
            <a:off x="2606603" y="7214500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Upload </a:t>
            </a:r>
            <a:r>
              <a:rPr lang="en-US" dirty="0" err="1" smtClean="0"/>
              <a:t>pdf</a:t>
            </a:r>
            <a:r>
              <a:rPr lang="en-US" dirty="0" smtClean="0"/>
              <a:t> or jpegs of </a:t>
            </a:r>
            <a:r>
              <a:rPr lang="en-US" dirty="0" err="1" smtClean="0"/>
              <a:t>covernote</a:t>
            </a:r>
            <a:endParaRPr lang="en-US" dirty="0" smtClean="0"/>
          </a:p>
        </p:txBody>
      </p:sp>
      <p:sp>
        <p:nvSpPr>
          <p:cNvPr id="14" name="TextBox 13"/>
          <p:cNvSpPr txBox="1"/>
          <p:nvPr/>
        </p:nvSpPr>
        <p:spPr>
          <a:xfrm>
            <a:off x="-30732" y="7114690"/>
            <a:ext cx="26730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ABN</a:t>
            </a:r>
            <a:endParaRPr lang="en-US" dirty="0"/>
          </a:p>
        </p:txBody>
      </p:sp>
      <p:sp>
        <p:nvSpPr>
          <p:cNvPr id="15" name="Rounded Rectangle 14"/>
          <p:cNvSpPr/>
          <p:nvPr/>
        </p:nvSpPr>
        <p:spPr>
          <a:xfrm>
            <a:off x="2630260" y="759092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$</a:t>
            </a:r>
            <a:endParaRPr lang="en-US" dirty="0" smtClean="0"/>
          </a:p>
        </p:txBody>
      </p:sp>
      <p:sp>
        <p:nvSpPr>
          <p:cNvPr id="16" name="TextBox 15"/>
          <p:cNvSpPr txBox="1"/>
          <p:nvPr/>
        </p:nvSpPr>
        <p:spPr>
          <a:xfrm>
            <a:off x="-7075" y="7491117"/>
            <a:ext cx="26730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Bond per booking</a:t>
            </a:r>
            <a:endParaRPr lang="en-US" dirty="0"/>
          </a:p>
        </p:txBody>
      </p:sp>
      <p:sp>
        <p:nvSpPr>
          <p:cNvPr id="17" name="Rounded Rectangle 16"/>
          <p:cNvSpPr/>
          <p:nvPr/>
        </p:nvSpPr>
        <p:spPr>
          <a:xfrm>
            <a:off x="2681790" y="7955772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%</a:t>
            </a:r>
            <a:endParaRPr lang="en-US" dirty="0" smtClean="0"/>
          </a:p>
        </p:txBody>
      </p:sp>
      <p:sp>
        <p:nvSpPr>
          <p:cNvPr id="18" name="TextBox 17"/>
          <p:cNvSpPr txBox="1"/>
          <p:nvPr/>
        </p:nvSpPr>
        <p:spPr>
          <a:xfrm>
            <a:off x="44455" y="7855962"/>
            <a:ext cx="26730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Non Refundable Deposit %</a:t>
            </a:r>
            <a:endParaRPr lang="en-US" dirty="0"/>
          </a:p>
        </p:txBody>
      </p:sp>
      <p:sp>
        <p:nvSpPr>
          <p:cNvPr id="19" name="Rounded Rectangle 18"/>
          <p:cNvSpPr/>
          <p:nvPr/>
        </p:nvSpPr>
        <p:spPr>
          <a:xfrm>
            <a:off x="7192366" y="6772482"/>
            <a:ext cx="1778002" cy="591722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906828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98198"/>
            <a:ext cx="8229600" cy="1143000"/>
          </a:xfrm>
        </p:spPr>
        <p:txBody>
          <a:bodyPr/>
          <a:lstStyle/>
          <a:p>
            <a:r>
              <a:rPr lang="en-US" dirty="0" smtClean="0"/>
              <a:t>Venue User – </a:t>
            </a:r>
            <a:r>
              <a:rPr lang="en-US" dirty="0" smtClean="0"/>
              <a:t>Venue Tab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95338" y="1352571"/>
            <a:ext cx="18989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Location:  </a:t>
            </a:r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2135490" y="140095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Address, state, suburb, postcode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534968" y="1794218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capacity: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795338" y="2148874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use:</a:t>
            </a:r>
            <a:endParaRPr lang="en-US" dirty="0"/>
          </a:p>
        </p:txBody>
      </p:sp>
      <p:sp>
        <p:nvSpPr>
          <p:cNvPr id="11" name="Rounded Rectangle 10"/>
          <p:cNvSpPr/>
          <p:nvPr/>
        </p:nvSpPr>
        <p:spPr>
          <a:xfrm>
            <a:off x="2135490" y="2219063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Tick all that apply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706721" y="2566297"/>
            <a:ext cx="18989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Type:  </a:t>
            </a:r>
            <a:endParaRPr lang="en-US" dirty="0"/>
          </a:p>
        </p:txBody>
      </p:sp>
      <p:sp>
        <p:nvSpPr>
          <p:cNvPr id="19" name="Rounded Rectangle 18"/>
          <p:cNvSpPr/>
          <p:nvPr/>
        </p:nvSpPr>
        <p:spPr>
          <a:xfrm>
            <a:off x="2310549" y="2556289"/>
            <a:ext cx="5911823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 (</a:t>
            </a:r>
            <a:r>
              <a:rPr lang="en-US" dirty="0" err="1" smtClean="0"/>
              <a:t>eg</a:t>
            </a:r>
            <a:r>
              <a:rPr lang="en-US" dirty="0" smtClean="0"/>
              <a:t> winery. regional)</a:t>
            </a:r>
            <a:endParaRPr lang="en-US" dirty="0"/>
          </a:p>
        </p:txBody>
      </p:sp>
      <p:sp>
        <p:nvSpPr>
          <p:cNvPr id="46" name="Rounded Rectangle 45"/>
          <p:cNvSpPr/>
          <p:nvPr/>
        </p:nvSpPr>
        <p:spPr>
          <a:xfrm>
            <a:off x="7280047" y="34021"/>
            <a:ext cx="1768984" cy="27463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List my venue</a:t>
            </a:r>
            <a:endParaRPr lang="en-US" dirty="0"/>
          </a:p>
        </p:txBody>
      </p:sp>
      <p:sp>
        <p:nvSpPr>
          <p:cNvPr id="47" name="Rounded Rectangle 46"/>
          <p:cNvSpPr/>
          <p:nvPr/>
        </p:nvSpPr>
        <p:spPr>
          <a:xfrm>
            <a:off x="0" y="0"/>
            <a:ext cx="4944082" cy="369332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Total raised for charity: </a:t>
            </a:r>
          </a:p>
        </p:txBody>
      </p:sp>
      <p:sp>
        <p:nvSpPr>
          <p:cNvPr id="48" name="Rounded Rectangle 47"/>
          <p:cNvSpPr/>
          <p:nvPr/>
        </p:nvSpPr>
        <p:spPr>
          <a:xfrm>
            <a:off x="5674028" y="33098"/>
            <a:ext cx="1468056" cy="313554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Venue login</a:t>
            </a:r>
            <a:endParaRPr lang="en-US" dirty="0"/>
          </a:p>
        </p:txBody>
      </p:sp>
      <p:sp>
        <p:nvSpPr>
          <p:cNvPr id="126" name="Rounded Rectangle 125"/>
          <p:cNvSpPr/>
          <p:nvPr/>
        </p:nvSpPr>
        <p:spPr>
          <a:xfrm>
            <a:off x="2154646" y="4196585"/>
            <a:ext cx="20031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Taxi, bus, train, car, tram,  </a:t>
            </a:r>
          </a:p>
        </p:txBody>
      </p:sp>
      <p:sp>
        <p:nvSpPr>
          <p:cNvPr id="127" name="TextBox 126"/>
          <p:cNvSpPr txBox="1"/>
          <p:nvPr/>
        </p:nvSpPr>
        <p:spPr>
          <a:xfrm>
            <a:off x="480200" y="4085435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Transportation</a:t>
            </a:r>
            <a:endParaRPr lang="en-US" dirty="0"/>
          </a:p>
        </p:txBody>
      </p:sp>
      <p:sp>
        <p:nvSpPr>
          <p:cNvPr id="128" name="Rounded Rectangle 127"/>
          <p:cNvSpPr/>
          <p:nvPr/>
        </p:nvSpPr>
        <p:spPr>
          <a:xfrm>
            <a:off x="2204986" y="4553105"/>
            <a:ext cx="20031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</p:txBody>
      </p:sp>
      <p:sp>
        <p:nvSpPr>
          <p:cNvPr id="129" name="TextBox 128"/>
          <p:cNvSpPr txBox="1"/>
          <p:nvPr/>
        </p:nvSpPr>
        <p:spPr>
          <a:xfrm>
            <a:off x="41210" y="4441955"/>
            <a:ext cx="25600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Parking spaces</a:t>
            </a:r>
            <a:endParaRPr lang="en-US" dirty="0"/>
          </a:p>
        </p:txBody>
      </p:sp>
      <p:sp>
        <p:nvSpPr>
          <p:cNvPr id="132" name="Rounded Rectangle 131"/>
          <p:cNvSpPr/>
          <p:nvPr/>
        </p:nvSpPr>
        <p:spPr>
          <a:xfrm>
            <a:off x="2377606" y="4952786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Yes / no</a:t>
            </a:r>
          </a:p>
        </p:txBody>
      </p:sp>
      <p:sp>
        <p:nvSpPr>
          <p:cNvPr id="133" name="TextBox 132"/>
          <p:cNvSpPr txBox="1"/>
          <p:nvPr/>
        </p:nvSpPr>
        <p:spPr>
          <a:xfrm>
            <a:off x="-130351" y="4898336"/>
            <a:ext cx="298232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Accommodation Available:</a:t>
            </a:r>
            <a:endParaRPr lang="en-US" dirty="0"/>
          </a:p>
        </p:txBody>
      </p:sp>
      <p:sp>
        <p:nvSpPr>
          <p:cNvPr id="134" name="Rounded Rectangle 133"/>
          <p:cNvSpPr/>
          <p:nvPr/>
        </p:nvSpPr>
        <p:spPr>
          <a:xfrm>
            <a:off x="6766919" y="4135897"/>
            <a:ext cx="417488" cy="24822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+</a:t>
            </a:r>
          </a:p>
        </p:txBody>
      </p:sp>
      <p:sp>
        <p:nvSpPr>
          <p:cNvPr id="136" name="Rounded Rectangle 135"/>
          <p:cNvSpPr/>
          <p:nvPr/>
        </p:nvSpPr>
        <p:spPr>
          <a:xfrm>
            <a:off x="4390979" y="4137726"/>
            <a:ext cx="2114817" cy="271491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description</a:t>
            </a:r>
          </a:p>
        </p:txBody>
      </p:sp>
      <p:sp>
        <p:nvSpPr>
          <p:cNvPr id="139" name="Rounded Rectangle 138"/>
          <p:cNvSpPr/>
          <p:nvPr/>
        </p:nvSpPr>
        <p:spPr>
          <a:xfrm>
            <a:off x="7192366" y="6772482"/>
            <a:ext cx="1778002" cy="591722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Next</a:t>
            </a:r>
            <a:endParaRPr lang="en-US" dirty="0"/>
          </a:p>
        </p:txBody>
      </p:sp>
      <p:sp>
        <p:nvSpPr>
          <p:cNvPr id="141" name="Rounded Rectangle 140"/>
          <p:cNvSpPr/>
          <p:nvPr/>
        </p:nvSpPr>
        <p:spPr>
          <a:xfrm>
            <a:off x="2671159" y="342634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Upload jpegs</a:t>
            </a:r>
          </a:p>
        </p:txBody>
      </p:sp>
      <p:sp>
        <p:nvSpPr>
          <p:cNvPr id="142" name="TextBox 141"/>
          <p:cNvSpPr txBox="1"/>
          <p:nvPr/>
        </p:nvSpPr>
        <p:spPr>
          <a:xfrm>
            <a:off x="-27909" y="3371897"/>
            <a:ext cx="26893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Upload venue images</a:t>
            </a:r>
            <a:endParaRPr lang="en-US" dirty="0"/>
          </a:p>
        </p:txBody>
      </p:sp>
      <p:sp>
        <p:nvSpPr>
          <p:cNvPr id="49" name="TextBox 48"/>
          <p:cNvSpPr txBox="1"/>
          <p:nvPr/>
        </p:nvSpPr>
        <p:spPr>
          <a:xfrm>
            <a:off x="735897" y="1020167"/>
            <a:ext cx="18989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Name:  </a:t>
            </a:r>
            <a:endParaRPr lang="en-US" dirty="0"/>
          </a:p>
        </p:txBody>
      </p:sp>
      <p:sp>
        <p:nvSpPr>
          <p:cNvPr id="50" name="Rounded Rectangle 49"/>
          <p:cNvSpPr/>
          <p:nvPr/>
        </p:nvSpPr>
        <p:spPr>
          <a:xfrm>
            <a:off x="2076049" y="106854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1" name="TextBox 50"/>
          <p:cNvSpPr txBox="1"/>
          <p:nvPr/>
        </p:nvSpPr>
        <p:spPr>
          <a:xfrm>
            <a:off x="418131" y="3766565"/>
            <a:ext cx="34347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Getting There</a:t>
            </a:r>
            <a:endParaRPr lang="en-US" b="1" dirty="0"/>
          </a:p>
        </p:txBody>
      </p:sp>
      <p:sp>
        <p:nvSpPr>
          <p:cNvPr id="52" name="TextBox 51"/>
          <p:cNvSpPr txBox="1"/>
          <p:nvPr/>
        </p:nvSpPr>
        <p:spPr>
          <a:xfrm>
            <a:off x="108903" y="2935629"/>
            <a:ext cx="27360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</a:t>
            </a:r>
            <a:r>
              <a:rPr lang="en-US" dirty="0" smtClean="0"/>
              <a:t>Description:  </a:t>
            </a:r>
            <a:endParaRPr lang="en-US" dirty="0"/>
          </a:p>
        </p:txBody>
      </p:sp>
      <p:sp>
        <p:nvSpPr>
          <p:cNvPr id="53" name="Rounded Rectangle 52"/>
          <p:cNvSpPr/>
          <p:nvPr/>
        </p:nvSpPr>
        <p:spPr>
          <a:xfrm>
            <a:off x="2310549" y="2992557"/>
            <a:ext cx="5911823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Description</a:t>
            </a:r>
            <a:endParaRPr lang="en-US" dirty="0"/>
          </a:p>
        </p:txBody>
      </p:sp>
      <p:sp>
        <p:nvSpPr>
          <p:cNvPr id="54" name="Rounded Rectangle 53"/>
          <p:cNvSpPr/>
          <p:nvPr/>
        </p:nvSpPr>
        <p:spPr>
          <a:xfrm>
            <a:off x="2186037" y="1879542"/>
            <a:ext cx="1790768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Min</a:t>
            </a:r>
            <a:endParaRPr lang="en-US" dirty="0"/>
          </a:p>
        </p:txBody>
      </p:sp>
      <p:sp>
        <p:nvSpPr>
          <p:cNvPr id="55" name="Rounded Rectangle 54"/>
          <p:cNvSpPr/>
          <p:nvPr/>
        </p:nvSpPr>
        <p:spPr>
          <a:xfrm>
            <a:off x="4129205" y="1897276"/>
            <a:ext cx="1790768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Max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947958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98198"/>
            <a:ext cx="8229600" cy="1143000"/>
          </a:xfrm>
        </p:spPr>
        <p:txBody>
          <a:bodyPr/>
          <a:lstStyle/>
          <a:p>
            <a:r>
              <a:rPr lang="en-US" dirty="0" smtClean="0"/>
              <a:t>Venue User </a:t>
            </a:r>
            <a:r>
              <a:rPr lang="en-US" dirty="0" smtClean="0"/>
              <a:t>–Venue</a:t>
            </a:r>
            <a:endParaRPr lang="en-US" dirty="0"/>
          </a:p>
        </p:txBody>
      </p:sp>
      <p:sp>
        <p:nvSpPr>
          <p:cNvPr id="46" name="Rounded Rectangle 45"/>
          <p:cNvSpPr/>
          <p:nvPr/>
        </p:nvSpPr>
        <p:spPr>
          <a:xfrm>
            <a:off x="7280047" y="34021"/>
            <a:ext cx="1768984" cy="27463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List my venue</a:t>
            </a:r>
            <a:endParaRPr lang="en-US" dirty="0"/>
          </a:p>
        </p:txBody>
      </p:sp>
      <p:sp>
        <p:nvSpPr>
          <p:cNvPr id="47" name="Rounded Rectangle 46"/>
          <p:cNvSpPr/>
          <p:nvPr/>
        </p:nvSpPr>
        <p:spPr>
          <a:xfrm>
            <a:off x="0" y="0"/>
            <a:ext cx="4944082" cy="369332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Total raised for charity: </a:t>
            </a:r>
          </a:p>
        </p:txBody>
      </p:sp>
      <p:sp>
        <p:nvSpPr>
          <p:cNvPr id="48" name="Rounded Rectangle 47"/>
          <p:cNvSpPr/>
          <p:nvPr/>
        </p:nvSpPr>
        <p:spPr>
          <a:xfrm>
            <a:off x="5674028" y="33098"/>
            <a:ext cx="1468056" cy="313554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Venue login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40889883"/>
              </p:ext>
            </p:extLst>
          </p:nvPr>
        </p:nvGraphicFramePr>
        <p:xfrm>
          <a:off x="457200" y="2364013"/>
          <a:ext cx="7479832" cy="3266902"/>
        </p:xfrm>
        <a:graphic>
          <a:graphicData uri="http://schemas.openxmlformats.org/drawingml/2006/table">
            <a:tbl>
              <a:tblPr/>
              <a:tblGrid>
                <a:gridCol w="580178"/>
                <a:gridCol w="571252"/>
                <a:gridCol w="571252"/>
                <a:gridCol w="464143"/>
                <a:gridCol w="955062"/>
                <a:gridCol w="955062"/>
                <a:gridCol w="535548"/>
                <a:gridCol w="580178"/>
                <a:gridCol w="919359"/>
                <a:gridCol w="678362"/>
                <a:gridCol w="669436"/>
              </a:tblGrid>
              <a:tr h="147711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Venue </a:t>
                      </a:r>
                      <a:r>
                        <a:rPr lang="en-US" sz="9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Options</a:t>
                      </a:r>
                      <a:endParaRPr lang="en-US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7711"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Leave blank items that do not apply</a:t>
                      </a: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7748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Item Title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Description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Charged by: (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drop down list)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Set Minimum 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available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Set Maximum 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available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Upload image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83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Facilities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Select</a:t>
                      </a:r>
                      <a:r>
                        <a:rPr lang="en-US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from drop down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Minute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facilities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3949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Entertainment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Select</a:t>
                      </a:r>
                      <a:r>
                        <a:rPr lang="en-US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from drop down</a:t>
                      </a:r>
                      <a:endParaRPr lang="en-US" sz="90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Hour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Enternainment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3949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Decorations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Day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decoration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83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Staff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Select</a:t>
                      </a:r>
                      <a:r>
                        <a:rPr lang="en-US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from drop down</a:t>
                      </a:r>
                      <a:endParaRPr lang="en-US" sz="90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Week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staff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83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Food Package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Month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food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3949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Beverage Package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 item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beverage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83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Other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Per head</a:t>
                      </a:r>
                      <a:endParaRPr lang="en-US" dirty="0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more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7" name="Rounded Rectangle 6"/>
          <p:cNvSpPr/>
          <p:nvPr/>
        </p:nvSpPr>
        <p:spPr>
          <a:xfrm>
            <a:off x="7192366" y="6772482"/>
            <a:ext cx="1778002" cy="591722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240108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Venue User – Room / Resource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738102" y="2364758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</a:t>
            </a:r>
            <a:r>
              <a:rPr lang="en-US" dirty="0" smtClean="0"/>
              <a:t>apacity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5" name="Rounded Rectangle 4"/>
          <p:cNvSpPr/>
          <p:nvPr/>
        </p:nvSpPr>
        <p:spPr>
          <a:xfrm>
            <a:off x="3346088" y="2396204"/>
            <a:ext cx="1790768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Min</a:t>
            </a:r>
            <a:endParaRPr lang="en-US" dirty="0"/>
          </a:p>
        </p:txBody>
      </p:sp>
      <p:sp>
        <p:nvSpPr>
          <p:cNvPr id="6" name="Rounded Rectangle 5"/>
          <p:cNvSpPr/>
          <p:nvPr/>
        </p:nvSpPr>
        <p:spPr>
          <a:xfrm>
            <a:off x="3582583" y="3243982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Upload jpegs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883515" y="3189532"/>
            <a:ext cx="26893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Upload images</a:t>
            </a:r>
            <a:endParaRPr lang="en-US" dirty="0"/>
          </a:p>
        </p:txBody>
      </p:sp>
      <p:sp>
        <p:nvSpPr>
          <p:cNvPr id="8" name="Rounded Rectangle 7"/>
          <p:cNvSpPr/>
          <p:nvPr/>
        </p:nvSpPr>
        <p:spPr>
          <a:xfrm>
            <a:off x="3346088" y="2043806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02871" y="2006878"/>
            <a:ext cx="25478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Room / resource name:  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457200" y="1349147"/>
            <a:ext cx="85841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Add your resources and rooms for hire here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56318" y="2787107"/>
            <a:ext cx="27360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</a:t>
            </a:r>
            <a:r>
              <a:rPr lang="en-US" dirty="0" smtClean="0"/>
              <a:t>Description:  </a:t>
            </a:r>
            <a:endParaRPr lang="en-US" dirty="0"/>
          </a:p>
        </p:txBody>
      </p:sp>
      <p:sp>
        <p:nvSpPr>
          <p:cNvPr id="13" name="Rounded Rectangle 12"/>
          <p:cNvSpPr/>
          <p:nvPr/>
        </p:nvSpPr>
        <p:spPr>
          <a:xfrm>
            <a:off x="2457964" y="2844035"/>
            <a:ext cx="5911823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Description</a:t>
            </a:r>
            <a:endParaRPr lang="en-US" dirty="0"/>
          </a:p>
        </p:txBody>
      </p:sp>
      <p:sp>
        <p:nvSpPr>
          <p:cNvPr id="14" name="Rounded Rectangle 13"/>
          <p:cNvSpPr/>
          <p:nvPr/>
        </p:nvSpPr>
        <p:spPr>
          <a:xfrm>
            <a:off x="5289256" y="2413938"/>
            <a:ext cx="1790768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Max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559894" y="6139699"/>
            <a:ext cx="85841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+  Add another room or resource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594771" y="4589490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</a:t>
            </a:r>
            <a:r>
              <a:rPr lang="en-US" dirty="0" smtClean="0"/>
              <a:t>size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17" name="Rounded Rectangle 16"/>
          <p:cNvSpPr/>
          <p:nvPr/>
        </p:nvSpPr>
        <p:spPr>
          <a:xfrm>
            <a:off x="2429500" y="459805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 (w) x m (l) 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813575" y="4958822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Ceiling height:</a:t>
            </a:r>
            <a:endParaRPr lang="en-US" dirty="0"/>
          </a:p>
        </p:txBody>
      </p:sp>
      <p:sp>
        <p:nvSpPr>
          <p:cNvPr id="19" name="Rounded Rectangle 18"/>
          <p:cNvSpPr/>
          <p:nvPr/>
        </p:nvSpPr>
        <p:spPr>
          <a:xfrm>
            <a:off x="2429500" y="4973865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cm (</a:t>
            </a:r>
            <a:r>
              <a:rPr lang="en-US" dirty="0"/>
              <a:t>h)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518451" y="5247782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Door width:</a:t>
            </a:r>
            <a:endParaRPr lang="en-US" dirty="0"/>
          </a:p>
        </p:txBody>
      </p:sp>
      <p:sp>
        <p:nvSpPr>
          <p:cNvPr id="21" name="Rounded Rectangle 20"/>
          <p:cNvSpPr/>
          <p:nvPr/>
        </p:nvSpPr>
        <p:spPr>
          <a:xfrm>
            <a:off x="2429500" y="5328154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cm(w) x cm (h)</a:t>
            </a:r>
            <a:endParaRPr lang="en-US" dirty="0"/>
          </a:p>
        </p:txBody>
      </p:sp>
      <p:sp>
        <p:nvSpPr>
          <p:cNvPr id="22" name="Rounded Rectangle 21"/>
          <p:cNvSpPr/>
          <p:nvPr/>
        </p:nvSpPr>
        <p:spPr>
          <a:xfrm>
            <a:off x="2506723" y="4185959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Upload </a:t>
            </a:r>
            <a:r>
              <a:rPr lang="en-US" dirty="0" err="1" smtClean="0"/>
              <a:t>pdf</a:t>
            </a:r>
            <a:r>
              <a:rPr lang="en-US" dirty="0" smtClean="0"/>
              <a:t> or jpegs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26339" y="4131509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Upload </a:t>
            </a:r>
            <a:r>
              <a:rPr lang="en-US" dirty="0" err="1" smtClean="0"/>
              <a:t>floorplan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358794" y="3803736"/>
            <a:ext cx="34347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Room Specifications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75169761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98198"/>
            <a:ext cx="8229600" cy="1143000"/>
          </a:xfrm>
        </p:spPr>
        <p:txBody>
          <a:bodyPr/>
          <a:lstStyle/>
          <a:p>
            <a:r>
              <a:rPr lang="en-US" dirty="0" smtClean="0"/>
              <a:t>Venue User – </a:t>
            </a:r>
            <a:r>
              <a:rPr lang="en-US" dirty="0" smtClean="0"/>
              <a:t>Calendar setup</a:t>
            </a:r>
            <a:endParaRPr lang="en-US" dirty="0"/>
          </a:p>
        </p:txBody>
      </p:sp>
      <p:sp>
        <p:nvSpPr>
          <p:cNvPr id="46" name="Rounded Rectangle 45"/>
          <p:cNvSpPr/>
          <p:nvPr/>
        </p:nvSpPr>
        <p:spPr>
          <a:xfrm>
            <a:off x="7280047" y="34021"/>
            <a:ext cx="1768984" cy="27463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List my venue</a:t>
            </a:r>
            <a:endParaRPr lang="en-US" dirty="0"/>
          </a:p>
        </p:txBody>
      </p:sp>
      <p:sp>
        <p:nvSpPr>
          <p:cNvPr id="47" name="Rounded Rectangle 46"/>
          <p:cNvSpPr/>
          <p:nvPr/>
        </p:nvSpPr>
        <p:spPr>
          <a:xfrm>
            <a:off x="0" y="0"/>
            <a:ext cx="4944082" cy="369332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Total raised for charity: </a:t>
            </a:r>
          </a:p>
        </p:txBody>
      </p:sp>
      <p:sp>
        <p:nvSpPr>
          <p:cNvPr id="48" name="Rounded Rectangle 47"/>
          <p:cNvSpPr/>
          <p:nvPr/>
        </p:nvSpPr>
        <p:spPr>
          <a:xfrm>
            <a:off x="5674028" y="33098"/>
            <a:ext cx="1468056" cy="313554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Venue login</a:t>
            </a:r>
            <a:endParaRPr lang="en-US" dirty="0"/>
          </a:p>
        </p:txBody>
      </p:sp>
      <p:sp>
        <p:nvSpPr>
          <p:cNvPr id="117" name="TextBox 116"/>
          <p:cNvSpPr txBox="1"/>
          <p:nvPr/>
        </p:nvSpPr>
        <p:spPr>
          <a:xfrm>
            <a:off x="755053" y="1580259"/>
            <a:ext cx="18989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name:  </a:t>
            </a:r>
            <a:endParaRPr lang="en-US" dirty="0"/>
          </a:p>
        </p:txBody>
      </p:sp>
      <p:sp>
        <p:nvSpPr>
          <p:cNvPr id="119" name="Rounded Rectangle 118"/>
          <p:cNvSpPr/>
          <p:nvPr/>
        </p:nvSpPr>
        <p:spPr>
          <a:xfrm>
            <a:off x="2242621" y="1594233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venue / resource name</a:t>
            </a: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82023992"/>
              </p:ext>
            </p:extLst>
          </p:nvPr>
        </p:nvGraphicFramePr>
        <p:xfrm>
          <a:off x="457200" y="2213759"/>
          <a:ext cx="7146757" cy="2172600"/>
        </p:xfrm>
        <a:graphic>
          <a:graphicData uri="http://schemas.openxmlformats.org/drawingml/2006/table">
            <a:tbl>
              <a:tblPr/>
              <a:tblGrid>
                <a:gridCol w="541421"/>
                <a:gridCol w="533091"/>
                <a:gridCol w="433137"/>
                <a:gridCol w="891262"/>
                <a:gridCol w="891262"/>
                <a:gridCol w="699683"/>
                <a:gridCol w="499773"/>
                <a:gridCol w="541421"/>
                <a:gridCol w="857944"/>
                <a:gridCol w="633046"/>
                <a:gridCol w="624717"/>
              </a:tblGrid>
              <a:tr h="128275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Date range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8166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Leave blank items that do not apply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48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Day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Open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Closed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Minimum hire time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Maximum hire time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Minimum </a:t>
                      </a:r>
                      <a:r>
                        <a:rPr lang="en-US" sz="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duration between bookings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per(</a:t>
                      </a:r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drop down list)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</a:t>
                      </a:r>
                      <a:r>
                        <a:rPr lang="en-US" sz="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Plus Flat venue fee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Plus Cost per head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8275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Monday 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Number</a:t>
                      </a:r>
                      <a:endParaRPr lang="en-US" sz="8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Units</a:t>
                      </a:r>
                      <a:endParaRPr lang="en-US" sz="8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8275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Tuesday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Minute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8275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Wednesday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Hour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8275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Thursday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Day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8275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Friday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Week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8275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Saturday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Month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8275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Sunday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30" marR="8330" marT="83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8275"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28275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date range</a:t>
                      </a: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9" name="Rounded Rectangle 8"/>
          <p:cNvSpPr/>
          <p:nvPr/>
        </p:nvSpPr>
        <p:spPr>
          <a:xfrm>
            <a:off x="7192366" y="6772482"/>
            <a:ext cx="1778002" cy="591722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941658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98198"/>
            <a:ext cx="8229600" cy="1143000"/>
          </a:xfrm>
        </p:spPr>
        <p:txBody>
          <a:bodyPr/>
          <a:lstStyle/>
          <a:p>
            <a:r>
              <a:rPr lang="en-US" dirty="0" smtClean="0"/>
              <a:t>Venue User – </a:t>
            </a:r>
            <a:r>
              <a:rPr lang="en-US" dirty="0" smtClean="0"/>
              <a:t>Calendar</a:t>
            </a:r>
            <a:endParaRPr lang="en-US" dirty="0"/>
          </a:p>
        </p:txBody>
      </p:sp>
      <p:sp>
        <p:nvSpPr>
          <p:cNvPr id="46" name="Rounded Rectangle 45"/>
          <p:cNvSpPr/>
          <p:nvPr/>
        </p:nvSpPr>
        <p:spPr>
          <a:xfrm>
            <a:off x="7280047" y="34021"/>
            <a:ext cx="1768984" cy="27463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List my venue</a:t>
            </a:r>
            <a:endParaRPr lang="en-US" dirty="0"/>
          </a:p>
        </p:txBody>
      </p:sp>
      <p:sp>
        <p:nvSpPr>
          <p:cNvPr id="47" name="Rounded Rectangle 46"/>
          <p:cNvSpPr/>
          <p:nvPr/>
        </p:nvSpPr>
        <p:spPr>
          <a:xfrm>
            <a:off x="0" y="0"/>
            <a:ext cx="4944082" cy="369332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Total raised for charity: </a:t>
            </a:r>
          </a:p>
        </p:txBody>
      </p:sp>
      <p:sp>
        <p:nvSpPr>
          <p:cNvPr id="48" name="Rounded Rectangle 47"/>
          <p:cNvSpPr/>
          <p:nvPr/>
        </p:nvSpPr>
        <p:spPr>
          <a:xfrm>
            <a:off x="5674028" y="33098"/>
            <a:ext cx="1468056" cy="313554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Venue login</a:t>
            </a:r>
            <a:endParaRPr lang="en-US" dirty="0"/>
          </a:p>
        </p:txBody>
      </p:sp>
      <p:sp>
        <p:nvSpPr>
          <p:cNvPr id="117" name="TextBox 116"/>
          <p:cNvSpPr txBox="1"/>
          <p:nvPr/>
        </p:nvSpPr>
        <p:spPr>
          <a:xfrm>
            <a:off x="755053" y="1224901"/>
            <a:ext cx="18989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Room name</a:t>
            </a:r>
            <a:r>
              <a:rPr lang="en-US" dirty="0" smtClean="0"/>
              <a:t>:  </a:t>
            </a:r>
            <a:endParaRPr lang="en-US" dirty="0"/>
          </a:p>
        </p:txBody>
      </p:sp>
      <p:sp>
        <p:nvSpPr>
          <p:cNvPr id="119" name="Rounded Rectangle 118"/>
          <p:cNvSpPr/>
          <p:nvPr/>
        </p:nvSpPr>
        <p:spPr>
          <a:xfrm>
            <a:off x="2140564" y="122490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Selct</a:t>
            </a:r>
            <a:r>
              <a:rPr lang="en-US" dirty="0" smtClean="0"/>
              <a:t> from list</a:t>
            </a:r>
            <a:endParaRPr lang="en-US" dirty="0"/>
          </a:p>
        </p:txBody>
      </p:sp>
      <p:sp>
        <p:nvSpPr>
          <p:cNvPr id="9" name="Rounded Rectangle 8"/>
          <p:cNvSpPr/>
          <p:nvPr/>
        </p:nvSpPr>
        <p:spPr>
          <a:xfrm>
            <a:off x="7192366" y="6772482"/>
            <a:ext cx="1778002" cy="591722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Next</a:t>
            </a:r>
            <a:endParaRPr lang="en-US" dirty="0"/>
          </a:p>
        </p:txBody>
      </p:sp>
      <p:pic>
        <p:nvPicPr>
          <p:cNvPr id="10" name="Picture 9" descr="2014-calendar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6471" y="1995879"/>
            <a:ext cx="6373576" cy="4505835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1020567" y="1678353"/>
            <a:ext cx="50562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View: Day / week / Month / Year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190835" y="6516820"/>
            <a:ext cx="3629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Click on a day to add a booking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855018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9895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Venue Back end – taking bookings by phone</a:t>
            </a:r>
            <a:endParaRPr lang="en-US" dirty="0"/>
          </a:p>
        </p:txBody>
      </p:sp>
      <p:sp>
        <p:nvSpPr>
          <p:cNvPr id="5" name="Rounded Rectangle 4"/>
          <p:cNvSpPr/>
          <p:nvPr/>
        </p:nvSpPr>
        <p:spPr>
          <a:xfrm>
            <a:off x="2308166" y="2872374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the number of attendees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80572" y="8138284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use:</a:t>
            </a:r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2643234" y="8208473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79752" y="2082426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Date of event</a:t>
            </a:r>
            <a:endParaRPr lang="en-US" dirty="0"/>
          </a:p>
        </p:txBody>
      </p:sp>
      <p:sp>
        <p:nvSpPr>
          <p:cNvPr id="9" name="Rounded Rectangle 8"/>
          <p:cNvSpPr/>
          <p:nvPr/>
        </p:nvSpPr>
        <p:spPr>
          <a:xfrm>
            <a:off x="2351314" y="2092174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Start Date</a:t>
            </a:r>
            <a:endParaRPr lang="en-US" dirty="0"/>
          </a:p>
        </p:txBody>
      </p:sp>
      <p:sp>
        <p:nvSpPr>
          <p:cNvPr id="10" name="Rounded Rectangle 9"/>
          <p:cNvSpPr/>
          <p:nvPr/>
        </p:nvSpPr>
        <p:spPr>
          <a:xfrm>
            <a:off x="2351314" y="1701143"/>
            <a:ext cx="2143191" cy="26837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Calendar selector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646036" y="3119673"/>
            <a:ext cx="45426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+  Venue requirements (tick all that apply):</a:t>
            </a:r>
            <a:endParaRPr lang="en-US" b="1" dirty="0"/>
          </a:p>
        </p:txBody>
      </p:sp>
      <p:sp>
        <p:nvSpPr>
          <p:cNvPr id="20" name="Rounded Rectangle 19"/>
          <p:cNvSpPr/>
          <p:nvPr/>
        </p:nvSpPr>
        <p:spPr>
          <a:xfrm>
            <a:off x="2351314" y="2451758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End Date</a:t>
            </a:r>
            <a:endParaRPr lang="en-US" dirty="0"/>
          </a:p>
        </p:txBody>
      </p:sp>
      <p:sp>
        <p:nvSpPr>
          <p:cNvPr id="21" name="Rounded Rectangle 20"/>
          <p:cNvSpPr/>
          <p:nvPr/>
        </p:nvSpPr>
        <p:spPr>
          <a:xfrm>
            <a:off x="3814691" y="2093136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Start Time</a:t>
            </a:r>
            <a:endParaRPr lang="en-US" dirty="0"/>
          </a:p>
        </p:txBody>
      </p:sp>
      <p:sp>
        <p:nvSpPr>
          <p:cNvPr id="22" name="Rounded Rectangle 21"/>
          <p:cNvSpPr/>
          <p:nvPr/>
        </p:nvSpPr>
        <p:spPr>
          <a:xfrm>
            <a:off x="3814691" y="2452720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End Time</a:t>
            </a:r>
            <a:endParaRPr lang="en-US" dirty="0"/>
          </a:p>
        </p:txBody>
      </p:sp>
      <p:sp>
        <p:nvSpPr>
          <p:cNvPr id="25" name="Rounded Rectangle 24"/>
          <p:cNvSpPr/>
          <p:nvPr/>
        </p:nvSpPr>
        <p:spPr>
          <a:xfrm>
            <a:off x="2656509" y="6466433"/>
            <a:ext cx="3957562" cy="310141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First name, last name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585803" y="6445813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Name</a:t>
            </a:r>
            <a:endParaRPr lang="en-US" dirty="0"/>
          </a:p>
        </p:txBody>
      </p:sp>
      <p:sp>
        <p:nvSpPr>
          <p:cNvPr id="27" name="Rounded Rectangle 26"/>
          <p:cNvSpPr/>
          <p:nvPr/>
        </p:nvSpPr>
        <p:spPr>
          <a:xfrm>
            <a:off x="2646831" y="686983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your email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25097" y="6793197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Email: </a:t>
            </a:r>
            <a:endParaRPr lang="en-US" dirty="0"/>
          </a:p>
        </p:txBody>
      </p:sp>
      <p:sp>
        <p:nvSpPr>
          <p:cNvPr id="29" name="Rounded Rectangle 28"/>
          <p:cNvSpPr/>
          <p:nvPr/>
        </p:nvSpPr>
        <p:spPr>
          <a:xfrm>
            <a:off x="2656509" y="724522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Address: 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521081" y="7166233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Address:</a:t>
            </a:r>
            <a:endParaRPr lang="en-US" dirty="0"/>
          </a:p>
        </p:txBody>
      </p:sp>
      <p:sp>
        <p:nvSpPr>
          <p:cNvPr id="31" name="Rounded Rectangle 30"/>
          <p:cNvSpPr/>
          <p:nvPr/>
        </p:nvSpPr>
        <p:spPr>
          <a:xfrm>
            <a:off x="2646831" y="757053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Phone number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10053" y="7535565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Phone number: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580572" y="6050472"/>
            <a:ext cx="45426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Customer details</a:t>
            </a:r>
            <a:endParaRPr lang="en-US" b="1" dirty="0"/>
          </a:p>
        </p:txBody>
      </p:sp>
      <p:sp>
        <p:nvSpPr>
          <p:cNvPr id="34" name="Rounded Rectangle 33"/>
          <p:cNvSpPr/>
          <p:nvPr/>
        </p:nvSpPr>
        <p:spPr>
          <a:xfrm>
            <a:off x="2656509" y="7887335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Tick all that apply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-85485" y="7839141"/>
            <a:ext cx="32771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How did you hear about us?</a:t>
            </a:r>
            <a:endParaRPr lang="en-US" dirty="0"/>
          </a:p>
        </p:txBody>
      </p:sp>
      <p:sp>
        <p:nvSpPr>
          <p:cNvPr id="36" name="Rounded Rectangle 35"/>
          <p:cNvSpPr/>
          <p:nvPr/>
        </p:nvSpPr>
        <p:spPr>
          <a:xfrm>
            <a:off x="2695803" y="8931427"/>
            <a:ext cx="1560265" cy="50830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Booking Estimate</a:t>
            </a:r>
          </a:p>
        </p:txBody>
      </p:sp>
      <p:sp>
        <p:nvSpPr>
          <p:cNvPr id="39" name="Rounded Rectangle 38"/>
          <p:cNvSpPr/>
          <p:nvPr/>
        </p:nvSpPr>
        <p:spPr>
          <a:xfrm>
            <a:off x="4408468" y="8931427"/>
            <a:ext cx="1560265" cy="508308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Tentative booking</a:t>
            </a:r>
          </a:p>
        </p:txBody>
      </p:sp>
      <p:sp>
        <p:nvSpPr>
          <p:cNvPr id="40" name="Rounded Rectangle 39"/>
          <p:cNvSpPr/>
          <p:nvPr/>
        </p:nvSpPr>
        <p:spPr>
          <a:xfrm>
            <a:off x="6048113" y="8931427"/>
            <a:ext cx="1560265" cy="508308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Book now</a:t>
            </a:r>
          </a:p>
        </p:txBody>
      </p:sp>
      <p:graphicFrame>
        <p:nvGraphicFramePr>
          <p:cNvPr id="41" name="Table 4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8449097"/>
              </p:ext>
            </p:extLst>
          </p:nvPr>
        </p:nvGraphicFramePr>
        <p:xfrm>
          <a:off x="457200" y="3489005"/>
          <a:ext cx="8229600" cy="2572472"/>
        </p:xfrm>
        <a:graphic>
          <a:graphicData uri="http://schemas.openxmlformats.org/drawingml/2006/table">
            <a:tbl>
              <a:tblPr/>
              <a:tblGrid>
                <a:gridCol w="824179"/>
                <a:gridCol w="327251"/>
                <a:gridCol w="571252"/>
                <a:gridCol w="464143"/>
                <a:gridCol w="955062"/>
                <a:gridCol w="955062"/>
                <a:gridCol w="749768"/>
                <a:gridCol w="535548"/>
                <a:gridCol w="580178"/>
                <a:gridCol w="919359"/>
                <a:gridCol w="1165726"/>
                <a:gridCol w="182072"/>
              </a:tblGrid>
              <a:tr h="147711">
                <a:tc gridSpan="3"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7711"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Leave blank items that do not apply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7748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Item Title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Description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Booking </a:t>
                      </a:r>
                      <a:r>
                        <a:rPr lang="en-US" sz="9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imcrements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(drop down list)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 increment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Plus Cost per head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Minimum 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available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Maximum 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available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Image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83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Facilities 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Number</a:t>
                      </a:r>
                      <a:endParaRPr lang="en-US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increment</a:t>
                      </a:r>
                      <a:endParaRPr lang="en-US" sz="1000" dirty="0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facilities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34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Entertainment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Enternainment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7915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Decorations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decoration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Staff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staff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Food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food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Beverage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beverage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59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Other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more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5889773" y="2351758"/>
            <a:ext cx="24429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+ Add recurring booking</a:t>
            </a:r>
            <a:endParaRPr lang="en-US" dirty="0"/>
          </a:p>
        </p:txBody>
      </p:sp>
      <p:sp>
        <p:nvSpPr>
          <p:cNvPr id="42" name="TextBox 41"/>
          <p:cNvSpPr txBox="1"/>
          <p:nvPr/>
        </p:nvSpPr>
        <p:spPr>
          <a:xfrm>
            <a:off x="315991" y="1292895"/>
            <a:ext cx="18623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Booking taken by: </a:t>
            </a:r>
            <a:endParaRPr lang="en-US" dirty="0"/>
          </a:p>
        </p:txBody>
      </p:sp>
      <p:sp>
        <p:nvSpPr>
          <p:cNvPr id="44" name="Rounded Rectangle 43"/>
          <p:cNvSpPr/>
          <p:nvPr/>
        </p:nvSpPr>
        <p:spPr>
          <a:xfrm>
            <a:off x="2308166" y="1320662"/>
            <a:ext cx="2143191" cy="26837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name</a:t>
            </a:r>
            <a:endParaRPr lang="en-US" dirty="0"/>
          </a:p>
        </p:txBody>
      </p:sp>
      <p:sp>
        <p:nvSpPr>
          <p:cNvPr id="45" name="TextBox 44"/>
          <p:cNvSpPr txBox="1"/>
          <p:nvPr/>
        </p:nvSpPr>
        <p:spPr>
          <a:xfrm>
            <a:off x="5483133" y="1262493"/>
            <a:ext cx="34837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Booking enquiry date</a:t>
            </a:r>
            <a:r>
              <a:rPr lang="en-US" dirty="0" smtClean="0">
                <a:sym typeface="Wingdings"/>
              </a:rPr>
              <a:t>:( Auto insert)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46" name="TextBox 45"/>
          <p:cNvSpPr txBox="1"/>
          <p:nvPr/>
        </p:nvSpPr>
        <p:spPr>
          <a:xfrm>
            <a:off x="687796" y="8437427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Notes:</a:t>
            </a:r>
            <a:endParaRPr lang="en-US" dirty="0"/>
          </a:p>
        </p:txBody>
      </p:sp>
      <p:sp>
        <p:nvSpPr>
          <p:cNvPr id="47" name="Rounded Rectangle 46"/>
          <p:cNvSpPr/>
          <p:nvPr/>
        </p:nvSpPr>
        <p:spPr>
          <a:xfrm>
            <a:off x="2750458" y="8507616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Add notes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761070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Head admin backend</a:t>
            </a:r>
            <a:endParaRPr lang="en-US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609600" y="17526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 fontScale="77500" lnSpcReduction="20000"/>
          </a:bodyPr>
          <a:lstStyle>
            <a:lvl1pPr marL="342900" indent="-3429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Able to see all loaded venues and their account type status</a:t>
            </a:r>
            <a:endParaRPr lang="en-AU" dirty="0" smtClean="0"/>
          </a:p>
          <a:p>
            <a:r>
              <a:rPr lang="en-US" dirty="0" smtClean="0"/>
              <a:t>Able to delete, suspend, review all accounts</a:t>
            </a:r>
            <a:endParaRPr lang="en-AU" dirty="0" smtClean="0"/>
          </a:p>
          <a:p>
            <a:r>
              <a:rPr lang="en-US" dirty="0" smtClean="0"/>
              <a:t>Ability to upgrade / downgrade accounts</a:t>
            </a:r>
            <a:endParaRPr lang="en-AU" dirty="0" smtClean="0"/>
          </a:p>
          <a:p>
            <a:r>
              <a:rPr lang="en-US" dirty="0" smtClean="0"/>
              <a:t>Able to email all venues – </a:t>
            </a:r>
            <a:r>
              <a:rPr lang="en-US" dirty="0" err="1" smtClean="0"/>
              <a:t>eg</a:t>
            </a:r>
            <a:r>
              <a:rPr lang="en-US" dirty="0" smtClean="0"/>
              <a:t>, put venues into mailing lists by account type, usage – </a:t>
            </a:r>
            <a:r>
              <a:rPr lang="en-US" dirty="0" err="1" smtClean="0"/>
              <a:t>eg</a:t>
            </a:r>
            <a:r>
              <a:rPr lang="en-US" dirty="0" smtClean="0"/>
              <a:t>, email them when they get their 10</a:t>
            </a:r>
            <a:r>
              <a:rPr lang="en-US" baseline="30000" dirty="0" smtClean="0"/>
              <a:t>th</a:t>
            </a:r>
            <a:r>
              <a:rPr lang="en-US" dirty="0" smtClean="0"/>
              <a:t> booking, email when they get a booking to see how it went. </a:t>
            </a:r>
            <a:endParaRPr lang="en-AU" dirty="0" smtClean="0"/>
          </a:p>
          <a:p>
            <a:r>
              <a:rPr lang="en-US" dirty="0" smtClean="0"/>
              <a:t>Able to email all users – </a:t>
            </a:r>
            <a:r>
              <a:rPr lang="en-US" dirty="0" err="1" smtClean="0"/>
              <a:t>eg</a:t>
            </a:r>
            <a:r>
              <a:rPr lang="en-US" dirty="0" smtClean="0"/>
              <a:t>, see how their booking went. </a:t>
            </a:r>
            <a:endParaRPr lang="en-AU" dirty="0" smtClean="0"/>
          </a:p>
          <a:p>
            <a:r>
              <a:rPr lang="en-US" dirty="0" smtClean="0"/>
              <a:t>Able to </a:t>
            </a:r>
            <a:r>
              <a:rPr lang="en-US" dirty="0" err="1" smtClean="0"/>
              <a:t>sms</a:t>
            </a:r>
            <a:r>
              <a:rPr lang="en-US" dirty="0" smtClean="0"/>
              <a:t> venues and users</a:t>
            </a:r>
            <a:endParaRPr lang="en-AU" dirty="0" smtClean="0"/>
          </a:p>
          <a:p>
            <a:r>
              <a:rPr lang="en-US" dirty="0" smtClean="0"/>
              <a:t> view calendar – edit calendar</a:t>
            </a:r>
          </a:p>
          <a:p>
            <a:r>
              <a:rPr lang="en-US" dirty="0" smtClean="0"/>
              <a:t>Block out times</a:t>
            </a:r>
            <a:endParaRPr lang="en-AU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2521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 page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679752" y="1572381"/>
            <a:ext cx="237308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Find a venue</a:t>
            </a:r>
            <a:endParaRPr lang="en-US" sz="2400" dirty="0"/>
          </a:p>
        </p:txBody>
      </p:sp>
      <p:sp>
        <p:nvSpPr>
          <p:cNvPr id="5" name="TextBox 4"/>
          <p:cNvSpPr txBox="1"/>
          <p:nvPr/>
        </p:nvSpPr>
        <p:spPr>
          <a:xfrm>
            <a:off x="805542" y="2451758"/>
            <a:ext cx="18989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Location:  </a:t>
            </a:r>
            <a:endParaRPr lang="en-US" dirty="0"/>
          </a:p>
        </p:txBody>
      </p:sp>
      <p:sp>
        <p:nvSpPr>
          <p:cNvPr id="8" name="Rounded Rectangle 7"/>
          <p:cNvSpPr/>
          <p:nvPr/>
        </p:nvSpPr>
        <p:spPr>
          <a:xfrm>
            <a:off x="1944914" y="2500138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a State, Suburb or postcode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805541" y="3083948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capacity:</a:t>
            </a:r>
            <a:endParaRPr lang="en-US" dirty="0"/>
          </a:p>
        </p:txBody>
      </p:sp>
      <p:sp>
        <p:nvSpPr>
          <p:cNvPr id="12" name="Rounded Rectangle 11"/>
          <p:cNvSpPr/>
          <p:nvPr/>
        </p:nvSpPr>
        <p:spPr>
          <a:xfrm>
            <a:off x="2581123" y="3115394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the number of people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909561" y="3605680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use:</a:t>
            </a:r>
            <a:endParaRPr lang="en-US" dirty="0"/>
          </a:p>
        </p:txBody>
      </p:sp>
      <p:sp>
        <p:nvSpPr>
          <p:cNvPr id="14" name="Rounded Rectangle 13"/>
          <p:cNvSpPr/>
          <p:nvPr/>
        </p:nvSpPr>
        <p:spPr>
          <a:xfrm>
            <a:off x="2249713" y="3675869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805542" y="4127412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Keyword search: </a:t>
            </a:r>
            <a:endParaRPr lang="en-US" dirty="0"/>
          </a:p>
        </p:txBody>
      </p:sp>
      <p:sp>
        <p:nvSpPr>
          <p:cNvPr id="16" name="Rounded Rectangle 15"/>
          <p:cNvSpPr/>
          <p:nvPr/>
        </p:nvSpPr>
        <p:spPr>
          <a:xfrm>
            <a:off x="2581123" y="4127412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Type a keyword you want to search for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679752" y="2082426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Date of event</a:t>
            </a:r>
            <a:endParaRPr lang="en-US" dirty="0"/>
          </a:p>
        </p:txBody>
      </p:sp>
      <p:sp>
        <p:nvSpPr>
          <p:cNvPr id="18" name="Rounded Rectangle 17"/>
          <p:cNvSpPr/>
          <p:nvPr/>
        </p:nvSpPr>
        <p:spPr>
          <a:xfrm>
            <a:off x="2351314" y="2092174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Date</a:t>
            </a:r>
            <a:endParaRPr lang="en-US" dirty="0"/>
          </a:p>
        </p:txBody>
      </p:sp>
      <p:sp>
        <p:nvSpPr>
          <p:cNvPr id="19" name="Rounded Rectangle 18"/>
          <p:cNvSpPr/>
          <p:nvPr/>
        </p:nvSpPr>
        <p:spPr>
          <a:xfrm>
            <a:off x="3887409" y="2093136"/>
            <a:ext cx="2520647" cy="26837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Calendar selector</a:t>
            </a:r>
            <a:endParaRPr lang="en-US" dirty="0"/>
          </a:p>
        </p:txBody>
      </p:sp>
      <p:sp>
        <p:nvSpPr>
          <p:cNvPr id="21" name="Rounded Rectangle 20"/>
          <p:cNvSpPr/>
          <p:nvPr/>
        </p:nvSpPr>
        <p:spPr>
          <a:xfrm>
            <a:off x="4510254" y="5057838"/>
            <a:ext cx="1778002" cy="591722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Search</a:t>
            </a:r>
            <a:endParaRPr lang="en-US" dirty="0"/>
          </a:p>
        </p:txBody>
      </p:sp>
      <p:sp>
        <p:nvSpPr>
          <p:cNvPr id="22" name="Rounded Rectangle 21"/>
          <p:cNvSpPr/>
          <p:nvPr/>
        </p:nvSpPr>
        <p:spPr>
          <a:xfrm>
            <a:off x="2581123" y="4535593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 + Advanced Search</a:t>
            </a:r>
            <a:endParaRPr lang="en-US" dirty="0"/>
          </a:p>
        </p:txBody>
      </p:sp>
      <p:sp>
        <p:nvSpPr>
          <p:cNvPr id="24" name="Rounded Rectangle 23"/>
          <p:cNvSpPr/>
          <p:nvPr/>
        </p:nvSpPr>
        <p:spPr>
          <a:xfrm>
            <a:off x="679752" y="5874456"/>
            <a:ext cx="5735561" cy="196708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recent searches</a:t>
            </a:r>
          </a:p>
          <a:p>
            <a:pPr algn="ctr"/>
            <a:r>
              <a:rPr lang="en-US" dirty="0" smtClean="0"/>
              <a:t>1) Venue a</a:t>
            </a:r>
          </a:p>
          <a:p>
            <a:pPr algn="ctr"/>
            <a:r>
              <a:rPr lang="en-US" dirty="0" smtClean="0"/>
              <a:t>2) Venue b</a:t>
            </a:r>
          </a:p>
          <a:p>
            <a:pPr algn="ctr"/>
            <a:r>
              <a:rPr lang="en-US" dirty="0" smtClean="0"/>
              <a:t>3) Venue c</a:t>
            </a:r>
          </a:p>
        </p:txBody>
      </p:sp>
      <p:sp>
        <p:nvSpPr>
          <p:cNvPr id="25" name="Rounded Rectangle 24"/>
          <p:cNvSpPr/>
          <p:nvPr/>
        </p:nvSpPr>
        <p:spPr>
          <a:xfrm>
            <a:off x="7280047" y="34021"/>
            <a:ext cx="1768984" cy="27463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List my venue</a:t>
            </a:r>
            <a:endParaRPr lang="en-US" dirty="0"/>
          </a:p>
        </p:txBody>
      </p:sp>
      <p:sp>
        <p:nvSpPr>
          <p:cNvPr id="26" name="Rounded Rectangle 25"/>
          <p:cNvSpPr/>
          <p:nvPr/>
        </p:nvSpPr>
        <p:spPr>
          <a:xfrm>
            <a:off x="0" y="0"/>
            <a:ext cx="4944082" cy="369332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Total raised for charity: </a:t>
            </a:r>
          </a:p>
        </p:txBody>
      </p:sp>
      <p:sp>
        <p:nvSpPr>
          <p:cNvPr id="27" name="Rounded Rectangle 26"/>
          <p:cNvSpPr/>
          <p:nvPr/>
        </p:nvSpPr>
        <p:spPr>
          <a:xfrm>
            <a:off x="5674028" y="33098"/>
            <a:ext cx="1468056" cy="313554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Venue login</a:t>
            </a:r>
            <a:endParaRPr lang="en-US" dirty="0"/>
          </a:p>
        </p:txBody>
      </p:sp>
      <p:sp>
        <p:nvSpPr>
          <p:cNvPr id="28" name="Rounded Rectangle 27"/>
          <p:cNvSpPr/>
          <p:nvPr/>
        </p:nvSpPr>
        <p:spPr>
          <a:xfrm>
            <a:off x="6713065" y="1570771"/>
            <a:ext cx="2211230" cy="196708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Subscribe</a:t>
            </a:r>
          </a:p>
          <a:p>
            <a:pPr algn="ctr"/>
            <a:r>
              <a:rPr lang="en-US" dirty="0" smtClean="0"/>
              <a:t>Find out about deals and venues</a:t>
            </a:r>
          </a:p>
          <a:p>
            <a:pPr algn="ctr"/>
            <a:r>
              <a:rPr lang="en-US" dirty="0" smtClean="0"/>
              <a:t>Your name:</a:t>
            </a:r>
          </a:p>
          <a:p>
            <a:pPr algn="ctr"/>
            <a:r>
              <a:rPr lang="en-US" dirty="0" smtClean="0"/>
              <a:t>Email:</a:t>
            </a:r>
          </a:p>
        </p:txBody>
      </p:sp>
    </p:spTree>
    <p:extLst>
      <p:ext uri="{BB962C8B-B14F-4D97-AF65-F5344CB8AC3E}">
        <p14:creationId xmlns:p14="http://schemas.microsoft.com/office/powerpoint/2010/main" val="24488433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Advanced search options shown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679752" y="1572381"/>
            <a:ext cx="237308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Find a venue</a:t>
            </a:r>
            <a:endParaRPr lang="en-US" sz="2400" dirty="0"/>
          </a:p>
        </p:txBody>
      </p:sp>
      <p:sp>
        <p:nvSpPr>
          <p:cNvPr id="5" name="TextBox 4"/>
          <p:cNvSpPr txBox="1"/>
          <p:nvPr/>
        </p:nvSpPr>
        <p:spPr>
          <a:xfrm>
            <a:off x="805542" y="2451758"/>
            <a:ext cx="18989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Location:  </a:t>
            </a:r>
            <a:endParaRPr lang="en-US" dirty="0"/>
          </a:p>
        </p:txBody>
      </p:sp>
      <p:sp>
        <p:nvSpPr>
          <p:cNvPr id="8" name="Rounded Rectangle 7"/>
          <p:cNvSpPr/>
          <p:nvPr/>
        </p:nvSpPr>
        <p:spPr>
          <a:xfrm>
            <a:off x="1944914" y="2500138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a State, Suburb or postcode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805541" y="2868488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capacity:</a:t>
            </a:r>
            <a:endParaRPr lang="en-US" dirty="0"/>
          </a:p>
        </p:txBody>
      </p:sp>
      <p:sp>
        <p:nvSpPr>
          <p:cNvPr id="12" name="Rounded Rectangle 11"/>
          <p:cNvSpPr/>
          <p:nvPr/>
        </p:nvSpPr>
        <p:spPr>
          <a:xfrm>
            <a:off x="2581123" y="2899934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the number of people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909561" y="3237820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use:</a:t>
            </a:r>
            <a:endParaRPr lang="en-US" dirty="0"/>
          </a:p>
        </p:txBody>
      </p:sp>
      <p:sp>
        <p:nvSpPr>
          <p:cNvPr id="14" name="Rounded Rectangle 13"/>
          <p:cNvSpPr/>
          <p:nvPr/>
        </p:nvSpPr>
        <p:spPr>
          <a:xfrm>
            <a:off x="2249713" y="3308009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805542" y="3759552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Keyword search: </a:t>
            </a:r>
            <a:endParaRPr lang="en-US" dirty="0"/>
          </a:p>
        </p:txBody>
      </p:sp>
      <p:sp>
        <p:nvSpPr>
          <p:cNvPr id="16" name="Rounded Rectangle 15"/>
          <p:cNvSpPr/>
          <p:nvPr/>
        </p:nvSpPr>
        <p:spPr>
          <a:xfrm>
            <a:off x="2581123" y="3759552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Type a keyword you want to search for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679752" y="2082426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Date of event</a:t>
            </a:r>
            <a:endParaRPr lang="en-US" dirty="0"/>
          </a:p>
        </p:txBody>
      </p:sp>
      <p:sp>
        <p:nvSpPr>
          <p:cNvPr id="18" name="Rounded Rectangle 17"/>
          <p:cNvSpPr/>
          <p:nvPr/>
        </p:nvSpPr>
        <p:spPr>
          <a:xfrm>
            <a:off x="2351314" y="2092174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Date</a:t>
            </a:r>
            <a:endParaRPr lang="en-US" dirty="0"/>
          </a:p>
        </p:txBody>
      </p:sp>
      <p:sp>
        <p:nvSpPr>
          <p:cNvPr id="19" name="Rounded Rectangle 18"/>
          <p:cNvSpPr/>
          <p:nvPr/>
        </p:nvSpPr>
        <p:spPr>
          <a:xfrm>
            <a:off x="3887409" y="2093136"/>
            <a:ext cx="2520647" cy="26837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Calendar selector</a:t>
            </a:r>
            <a:endParaRPr lang="en-US" dirty="0"/>
          </a:p>
        </p:txBody>
      </p:sp>
      <p:sp>
        <p:nvSpPr>
          <p:cNvPr id="21" name="Rounded Rectangle 20"/>
          <p:cNvSpPr/>
          <p:nvPr/>
        </p:nvSpPr>
        <p:spPr>
          <a:xfrm>
            <a:off x="7365998" y="6630437"/>
            <a:ext cx="1778002" cy="591722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Search</a:t>
            </a:r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904725" y="4080504"/>
            <a:ext cx="18989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Type:  </a:t>
            </a:r>
            <a:endParaRPr lang="en-US" dirty="0"/>
          </a:p>
        </p:txBody>
      </p:sp>
      <p:sp>
        <p:nvSpPr>
          <p:cNvPr id="23" name="Rounded Rectangle 22"/>
          <p:cNvSpPr/>
          <p:nvPr/>
        </p:nvSpPr>
        <p:spPr>
          <a:xfrm>
            <a:off x="2527906" y="4128884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 (</a:t>
            </a:r>
            <a:r>
              <a:rPr lang="en-US" dirty="0" err="1" smtClean="0"/>
              <a:t>eg</a:t>
            </a:r>
            <a:r>
              <a:rPr lang="en-US" dirty="0" smtClean="0"/>
              <a:t> winery. regional)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904724" y="4528028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size:</a:t>
            </a:r>
            <a:endParaRPr lang="en-US" dirty="0"/>
          </a:p>
        </p:txBody>
      </p:sp>
      <p:sp>
        <p:nvSpPr>
          <p:cNvPr id="25" name="Rounded Rectangle 24"/>
          <p:cNvSpPr/>
          <p:nvPr/>
        </p:nvSpPr>
        <p:spPr>
          <a:xfrm>
            <a:off x="2520649" y="4536595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904724" y="4897360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Ceiling height:</a:t>
            </a:r>
            <a:endParaRPr lang="en-US" dirty="0"/>
          </a:p>
        </p:txBody>
      </p:sp>
      <p:sp>
        <p:nvSpPr>
          <p:cNvPr id="27" name="Rounded Rectangle 26"/>
          <p:cNvSpPr/>
          <p:nvPr/>
        </p:nvSpPr>
        <p:spPr>
          <a:xfrm>
            <a:off x="2520649" y="4912403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609600" y="5186320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Door width:</a:t>
            </a:r>
            <a:endParaRPr lang="en-US" dirty="0"/>
          </a:p>
        </p:txBody>
      </p:sp>
      <p:sp>
        <p:nvSpPr>
          <p:cNvPr id="31" name="Rounded Rectangle 30"/>
          <p:cNvSpPr/>
          <p:nvPr/>
        </p:nvSpPr>
        <p:spPr>
          <a:xfrm>
            <a:off x="2520649" y="5266692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  <a:endParaRPr lang="en-US" dirty="0"/>
          </a:p>
        </p:txBody>
      </p:sp>
      <p:sp>
        <p:nvSpPr>
          <p:cNvPr id="32" name="TextBox 31"/>
          <p:cNvSpPr txBox="1"/>
          <p:nvPr/>
        </p:nvSpPr>
        <p:spPr>
          <a:xfrm>
            <a:off x="655714" y="5584405"/>
            <a:ext cx="45426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Venue requirements (tick all that apply):</a:t>
            </a:r>
            <a:endParaRPr lang="en-US" b="1" dirty="0"/>
          </a:p>
        </p:txBody>
      </p:sp>
      <p:sp>
        <p:nvSpPr>
          <p:cNvPr id="34" name="Rounded Rectangle 33"/>
          <p:cNvSpPr/>
          <p:nvPr/>
        </p:nvSpPr>
        <p:spPr>
          <a:xfrm>
            <a:off x="2537584" y="5857965"/>
            <a:ext cx="3957562" cy="67273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Accessible toilets, </a:t>
            </a:r>
            <a:r>
              <a:rPr lang="en-US" dirty="0" err="1" smtClean="0"/>
              <a:t>childrens</a:t>
            </a:r>
            <a:r>
              <a:rPr lang="en-US" dirty="0" smtClean="0"/>
              <a:t> toilets, kitchen, dance floor, gardens, </a:t>
            </a:r>
            <a:r>
              <a:rPr lang="en-US" dirty="0" err="1" smtClean="0"/>
              <a:t>lecturn</a:t>
            </a:r>
            <a:r>
              <a:rPr lang="en-US" dirty="0" smtClean="0"/>
              <a:t>…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457200" y="6000063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Facilities</a:t>
            </a:r>
            <a:endParaRPr lang="en-US" dirty="0"/>
          </a:p>
        </p:txBody>
      </p:sp>
      <p:sp>
        <p:nvSpPr>
          <p:cNvPr id="36" name="Rounded Rectangle 35"/>
          <p:cNvSpPr/>
          <p:nvPr/>
        </p:nvSpPr>
        <p:spPr>
          <a:xfrm>
            <a:off x="2660956" y="6530695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Band, </a:t>
            </a:r>
            <a:r>
              <a:rPr lang="en-US" dirty="0" err="1" smtClean="0"/>
              <a:t>dj</a:t>
            </a:r>
            <a:r>
              <a:rPr lang="en-US" dirty="0" smtClean="0"/>
              <a:t>, …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580572" y="6476245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Entertainment:</a:t>
            </a:r>
            <a:endParaRPr lang="en-US" dirty="0"/>
          </a:p>
        </p:txBody>
      </p:sp>
      <p:sp>
        <p:nvSpPr>
          <p:cNvPr id="38" name="Rounded Rectangle 37"/>
          <p:cNvSpPr/>
          <p:nvPr/>
        </p:nvSpPr>
        <p:spPr>
          <a:xfrm>
            <a:off x="2586556" y="6875875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Seat covers, table cloths, table decorations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506172" y="6821425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Decorations:</a:t>
            </a:r>
            <a:endParaRPr lang="en-US" dirty="0"/>
          </a:p>
        </p:txBody>
      </p:sp>
      <p:sp>
        <p:nvSpPr>
          <p:cNvPr id="40" name="Rounded Rectangle 39"/>
          <p:cNvSpPr/>
          <p:nvPr/>
        </p:nvSpPr>
        <p:spPr>
          <a:xfrm>
            <a:off x="2596234" y="729965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Waiters, mc, security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515850" y="7245207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Staff:</a:t>
            </a:r>
            <a:endParaRPr lang="en-US" dirty="0"/>
          </a:p>
        </p:txBody>
      </p:sp>
      <p:sp>
        <p:nvSpPr>
          <p:cNvPr id="42" name="Rounded Rectangle 41"/>
          <p:cNvSpPr/>
          <p:nvPr/>
        </p:nvSpPr>
        <p:spPr>
          <a:xfrm>
            <a:off x="2635234" y="766751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Main meals, finger food, beverage packages, 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554850" y="7613067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Food / drink:</a:t>
            </a:r>
            <a:endParaRPr lang="en-US" dirty="0"/>
          </a:p>
        </p:txBody>
      </p:sp>
      <p:sp>
        <p:nvSpPr>
          <p:cNvPr id="44" name="Rounded Rectangle 43"/>
          <p:cNvSpPr/>
          <p:nvPr/>
        </p:nvSpPr>
        <p:spPr>
          <a:xfrm>
            <a:off x="2597395" y="810479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Taxi, bus, train, car, tram,  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517011" y="8050341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Transportation</a:t>
            </a:r>
            <a:endParaRPr lang="en-US" dirty="0"/>
          </a:p>
        </p:txBody>
      </p:sp>
      <p:sp>
        <p:nvSpPr>
          <p:cNvPr id="46" name="Rounded Rectangle 45"/>
          <p:cNvSpPr/>
          <p:nvPr/>
        </p:nvSpPr>
        <p:spPr>
          <a:xfrm>
            <a:off x="2647735" y="846131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567351" y="8406861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Parking spaces</a:t>
            </a:r>
            <a:endParaRPr lang="en-US" dirty="0"/>
          </a:p>
        </p:txBody>
      </p:sp>
      <p:sp>
        <p:nvSpPr>
          <p:cNvPr id="48" name="Rounded Rectangle 47"/>
          <p:cNvSpPr/>
          <p:nvPr/>
        </p:nvSpPr>
        <p:spPr>
          <a:xfrm>
            <a:off x="2675395" y="880649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595011" y="8752041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Customer rating</a:t>
            </a:r>
            <a:endParaRPr lang="en-US" dirty="0"/>
          </a:p>
        </p:txBody>
      </p:sp>
      <p:sp>
        <p:nvSpPr>
          <p:cNvPr id="50" name="Rounded Rectangle 49"/>
          <p:cNvSpPr/>
          <p:nvPr/>
        </p:nvSpPr>
        <p:spPr>
          <a:xfrm>
            <a:off x="2625556" y="915325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545172" y="9098807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Donation stars</a:t>
            </a:r>
            <a:endParaRPr lang="en-US" dirty="0"/>
          </a:p>
        </p:txBody>
      </p:sp>
      <p:sp>
        <p:nvSpPr>
          <p:cNvPr id="53" name="Rounded Rectangle 52"/>
          <p:cNvSpPr/>
          <p:nvPr/>
        </p:nvSpPr>
        <p:spPr>
          <a:xfrm>
            <a:off x="7280047" y="34021"/>
            <a:ext cx="1768984" cy="27463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List my venue</a:t>
            </a:r>
            <a:endParaRPr lang="en-US" dirty="0"/>
          </a:p>
        </p:txBody>
      </p:sp>
      <p:sp>
        <p:nvSpPr>
          <p:cNvPr id="54" name="Rounded Rectangle 53"/>
          <p:cNvSpPr/>
          <p:nvPr/>
        </p:nvSpPr>
        <p:spPr>
          <a:xfrm>
            <a:off x="0" y="0"/>
            <a:ext cx="4944082" cy="369332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Total raised for charity: </a:t>
            </a:r>
          </a:p>
        </p:txBody>
      </p:sp>
      <p:sp>
        <p:nvSpPr>
          <p:cNvPr id="55" name="Rounded Rectangle 54"/>
          <p:cNvSpPr/>
          <p:nvPr/>
        </p:nvSpPr>
        <p:spPr>
          <a:xfrm>
            <a:off x="5674028" y="33098"/>
            <a:ext cx="1468056" cy="313554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Venue login</a:t>
            </a:r>
            <a:endParaRPr lang="en-US" dirty="0"/>
          </a:p>
        </p:txBody>
      </p:sp>
      <p:sp>
        <p:nvSpPr>
          <p:cNvPr id="56" name="Rounded Rectangle 55"/>
          <p:cNvSpPr/>
          <p:nvPr/>
        </p:nvSpPr>
        <p:spPr>
          <a:xfrm>
            <a:off x="6713065" y="1570771"/>
            <a:ext cx="2211230" cy="196708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Subscribe</a:t>
            </a:r>
          </a:p>
          <a:p>
            <a:pPr algn="ctr"/>
            <a:r>
              <a:rPr lang="en-US" dirty="0" smtClean="0"/>
              <a:t>Find out about deals and venues</a:t>
            </a:r>
          </a:p>
          <a:p>
            <a:pPr algn="ctr"/>
            <a:r>
              <a:rPr lang="en-US" dirty="0" smtClean="0"/>
              <a:t>Your name:</a:t>
            </a:r>
          </a:p>
          <a:p>
            <a:pPr algn="ctr"/>
            <a:r>
              <a:rPr lang="en-US" dirty="0" smtClean="0"/>
              <a:t>Email:</a:t>
            </a:r>
          </a:p>
        </p:txBody>
      </p:sp>
    </p:spTree>
    <p:extLst>
      <p:ext uri="{BB962C8B-B14F-4D97-AF65-F5344CB8AC3E}">
        <p14:creationId xmlns:p14="http://schemas.microsoft.com/office/powerpoint/2010/main" val="1109725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Search results page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635020" y="1368945"/>
            <a:ext cx="9099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Sort by: </a:t>
            </a:r>
            <a:endParaRPr lang="en-US" dirty="0"/>
          </a:p>
        </p:txBody>
      </p:sp>
      <p:sp>
        <p:nvSpPr>
          <p:cNvPr id="5" name="Rounded Rectangle 4"/>
          <p:cNvSpPr/>
          <p:nvPr/>
        </p:nvSpPr>
        <p:spPr>
          <a:xfrm>
            <a:off x="1712285" y="1417638"/>
            <a:ext cx="1281379" cy="320639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Rating</a:t>
            </a:r>
            <a:endParaRPr lang="en-US" dirty="0"/>
          </a:p>
        </p:txBody>
      </p:sp>
      <p:sp>
        <p:nvSpPr>
          <p:cNvPr id="8" name="Rounded Rectangle 7"/>
          <p:cNvSpPr/>
          <p:nvPr/>
        </p:nvSpPr>
        <p:spPr>
          <a:xfrm>
            <a:off x="3050363" y="1414498"/>
            <a:ext cx="1433779" cy="320639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Distance </a:t>
            </a:r>
            <a:endParaRPr lang="en-US" dirty="0"/>
          </a:p>
        </p:txBody>
      </p:sp>
      <p:sp>
        <p:nvSpPr>
          <p:cNvPr id="9" name="Rounded Rectangle 8"/>
          <p:cNvSpPr/>
          <p:nvPr/>
        </p:nvSpPr>
        <p:spPr>
          <a:xfrm>
            <a:off x="4529502" y="1419365"/>
            <a:ext cx="947543" cy="320639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Price</a:t>
            </a:r>
            <a:endParaRPr lang="en-US" dirty="0"/>
          </a:p>
        </p:txBody>
      </p:sp>
      <p:sp>
        <p:nvSpPr>
          <p:cNvPr id="10" name="Rounded Rectangle 9"/>
          <p:cNvSpPr/>
          <p:nvPr/>
        </p:nvSpPr>
        <p:spPr>
          <a:xfrm>
            <a:off x="5545085" y="1430788"/>
            <a:ext cx="1281379" cy="320639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Availability</a:t>
            </a:r>
            <a:endParaRPr lang="en-US" dirty="0"/>
          </a:p>
        </p:txBody>
      </p:sp>
      <p:sp>
        <p:nvSpPr>
          <p:cNvPr id="11" name="Rounded Rectangle 10"/>
          <p:cNvSpPr/>
          <p:nvPr/>
        </p:nvSpPr>
        <p:spPr>
          <a:xfrm>
            <a:off x="6933504" y="1437685"/>
            <a:ext cx="1281379" cy="320639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Map View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143191" y="2029900"/>
            <a:ext cx="12813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13" name="Rounded Rectangle 12"/>
          <p:cNvSpPr/>
          <p:nvPr/>
        </p:nvSpPr>
        <p:spPr>
          <a:xfrm>
            <a:off x="136075" y="2517531"/>
            <a:ext cx="1916399" cy="3481448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/>
              <a:t>Refine Search:</a:t>
            </a:r>
          </a:p>
          <a:p>
            <a:r>
              <a:rPr lang="en-US" sz="1000" dirty="0" smtClean="0"/>
              <a:t>+ Venue </a:t>
            </a:r>
            <a:r>
              <a:rPr lang="en-US" sz="1000" dirty="0"/>
              <a:t>Type </a:t>
            </a:r>
            <a:endParaRPr lang="en-AU" sz="1000" dirty="0"/>
          </a:p>
          <a:p>
            <a:r>
              <a:rPr lang="en-US" sz="1000" dirty="0" smtClean="0"/>
              <a:t>+ Venue Size</a:t>
            </a:r>
            <a:endParaRPr lang="en-AU" sz="1000" dirty="0"/>
          </a:p>
          <a:p>
            <a:r>
              <a:rPr lang="en-US" sz="1000" dirty="0" smtClean="0"/>
              <a:t>+ Ceiling </a:t>
            </a:r>
            <a:r>
              <a:rPr lang="en-US" sz="1000" dirty="0"/>
              <a:t>Height</a:t>
            </a:r>
            <a:endParaRPr lang="en-AU" sz="1000" dirty="0"/>
          </a:p>
          <a:p>
            <a:r>
              <a:rPr lang="en-US" sz="1000" dirty="0" smtClean="0"/>
              <a:t>+ Venue </a:t>
            </a:r>
            <a:r>
              <a:rPr lang="en-US" sz="1000" dirty="0"/>
              <a:t>entry door width</a:t>
            </a:r>
            <a:endParaRPr lang="en-AU" sz="1000" dirty="0"/>
          </a:p>
          <a:p>
            <a:r>
              <a:rPr lang="en-US" sz="1000" dirty="0" smtClean="0"/>
              <a:t>+ Resource </a:t>
            </a:r>
            <a:r>
              <a:rPr lang="en-US" sz="1000" dirty="0"/>
              <a:t>type</a:t>
            </a:r>
            <a:endParaRPr lang="en-AU" sz="1000" dirty="0"/>
          </a:p>
          <a:p>
            <a:r>
              <a:rPr lang="en-US" sz="1000" dirty="0" smtClean="0"/>
              <a:t>+ Audio </a:t>
            </a:r>
            <a:r>
              <a:rPr lang="en-US" sz="1000" dirty="0"/>
              <a:t>visual requirements</a:t>
            </a:r>
            <a:endParaRPr lang="en-AU" sz="1000" dirty="0"/>
          </a:p>
          <a:p>
            <a:r>
              <a:rPr lang="en-US" sz="1000" dirty="0" smtClean="0"/>
              <a:t>+ Entertainment</a:t>
            </a:r>
            <a:endParaRPr lang="en-AU" sz="1000" dirty="0"/>
          </a:p>
          <a:p>
            <a:r>
              <a:rPr lang="en-US" sz="1000" dirty="0" smtClean="0"/>
              <a:t>+ Facilities</a:t>
            </a:r>
            <a:endParaRPr lang="en-AU" sz="1000" dirty="0"/>
          </a:p>
          <a:p>
            <a:r>
              <a:rPr lang="en-US" sz="1000" dirty="0" smtClean="0"/>
              <a:t>+ Decorations</a:t>
            </a:r>
            <a:endParaRPr lang="en-AU" sz="1000" dirty="0"/>
          </a:p>
          <a:p>
            <a:r>
              <a:rPr lang="en-US" sz="1000" dirty="0" smtClean="0"/>
              <a:t>+ Transportation </a:t>
            </a:r>
            <a:r>
              <a:rPr lang="en-US" sz="1000" dirty="0"/>
              <a:t>options</a:t>
            </a:r>
            <a:endParaRPr lang="en-AU" sz="1000" dirty="0"/>
          </a:p>
          <a:p>
            <a:r>
              <a:rPr lang="en-US" sz="1000" dirty="0" smtClean="0"/>
              <a:t>+ Staff </a:t>
            </a:r>
            <a:endParaRPr lang="en-AU" sz="1000" dirty="0"/>
          </a:p>
          <a:p>
            <a:r>
              <a:rPr lang="en-US" sz="1000" dirty="0" smtClean="0"/>
              <a:t>+ Parking </a:t>
            </a:r>
            <a:r>
              <a:rPr lang="en-US" sz="1000" dirty="0"/>
              <a:t>spaces</a:t>
            </a:r>
            <a:endParaRPr lang="en-AU" sz="1000" dirty="0"/>
          </a:p>
          <a:p>
            <a:r>
              <a:rPr lang="en-US" sz="1000" dirty="0" smtClean="0"/>
              <a:t>+  </a:t>
            </a:r>
            <a:r>
              <a:rPr lang="en-US" sz="1000" dirty="0"/>
              <a:t>Packages available –</a:t>
            </a:r>
            <a:endParaRPr lang="en-AU" sz="1000" dirty="0"/>
          </a:p>
          <a:p>
            <a:r>
              <a:rPr lang="en-US" sz="1000" dirty="0" smtClean="0"/>
              <a:t>+ Customer </a:t>
            </a:r>
            <a:r>
              <a:rPr lang="en-US" sz="1000" dirty="0"/>
              <a:t>rating</a:t>
            </a:r>
            <a:endParaRPr lang="en-AU" sz="1000" dirty="0"/>
          </a:p>
          <a:p>
            <a:r>
              <a:rPr lang="en-US" sz="1000" dirty="0" smtClean="0"/>
              <a:t>+ Donation </a:t>
            </a:r>
            <a:r>
              <a:rPr lang="en-US" sz="1000" dirty="0"/>
              <a:t>partner</a:t>
            </a:r>
            <a:endParaRPr lang="en-AU" sz="1000" dirty="0"/>
          </a:p>
          <a:p>
            <a:pPr algn="ctr"/>
            <a:endParaRPr lang="en-US" sz="1000" dirty="0" smtClean="0"/>
          </a:p>
          <a:p>
            <a:pPr algn="ctr"/>
            <a:endParaRPr lang="en-US" sz="1000" dirty="0"/>
          </a:p>
        </p:txBody>
      </p:sp>
      <p:sp>
        <p:nvSpPr>
          <p:cNvPr id="14" name="Rounded Rectangle 13"/>
          <p:cNvSpPr/>
          <p:nvPr/>
        </p:nvSpPr>
        <p:spPr>
          <a:xfrm>
            <a:off x="7280047" y="34021"/>
            <a:ext cx="1768984" cy="27463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List my venue</a:t>
            </a:r>
            <a:endParaRPr lang="en-US" dirty="0"/>
          </a:p>
        </p:txBody>
      </p:sp>
      <p:sp>
        <p:nvSpPr>
          <p:cNvPr id="15" name="Rounded Rectangle 14"/>
          <p:cNvSpPr/>
          <p:nvPr/>
        </p:nvSpPr>
        <p:spPr>
          <a:xfrm>
            <a:off x="0" y="0"/>
            <a:ext cx="4944082" cy="369332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Total raised for charity: </a:t>
            </a:r>
          </a:p>
        </p:txBody>
      </p:sp>
      <p:sp>
        <p:nvSpPr>
          <p:cNvPr id="16" name="Rounded Rectangle 15"/>
          <p:cNvSpPr/>
          <p:nvPr/>
        </p:nvSpPr>
        <p:spPr>
          <a:xfrm>
            <a:off x="5674028" y="33098"/>
            <a:ext cx="1468056" cy="313554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Venue login</a:t>
            </a:r>
            <a:endParaRPr lang="en-US" dirty="0"/>
          </a:p>
        </p:txBody>
      </p:sp>
      <p:sp>
        <p:nvSpPr>
          <p:cNvPr id="17" name="Rounded Rectangle 16"/>
          <p:cNvSpPr/>
          <p:nvPr/>
        </p:nvSpPr>
        <p:spPr>
          <a:xfrm>
            <a:off x="4002892" y="2517529"/>
            <a:ext cx="4343081" cy="26309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Name: </a:t>
            </a:r>
          </a:p>
          <a:p>
            <a:r>
              <a:rPr lang="en-US" dirty="0" smtClean="0"/>
              <a:t>Suburb:  State:  Size:   Capacity:  </a:t>
            </a:r>
          </a:p>
          <a:p>
            <a:r>
              <a:rPr lang="en-US" dirty="0" smtClean="0"/>
              <a:t>Short description: </a:t>
            </a:r>
          </a:p>
          <a:p>
            <a:r>
              <a:rPr lang="en-US" dirty="0" smtClean="0"/>
              <a:t>Facility icons:  Verified icon</a:t>
            </a:r>
          </a:p>
          <a:p>
            <a:r>
              <a:rPr lang="en-US" dirty="0" smtClean="0"/>
              <a:t>Rating:  Donation Stars: </a:t>
            </a:r>
          </a:p>
          <a:p>
            <a:r>
              <a:rPr lang="en-US" dirty="0" smtClean="0"/>
              <a:t>Price from: </a:t>
            </a:r>
          </a:p>
          <a:p>
            <a:r>
              <a:rPr lang="en-US" dirty="0" smtClean="0"/>
              <a:t>Date Available icon: Yes / no / tentative</a:t>
            </a:r>
          </a:p>
          <a:p>
            <a:r>
              <a:rPr lang="en-US" dirty="0" smtClean="0"/>
              <a:t>Special offer: </a:t>
            </a:r>
          </a:p>
          <a:p>
            <a:endParaRPr lang="en-US" dirty="0" smtClean="0"/>
          </a:p>
        </p:txBody>
      </p:sp>
      <p:sp>
        <p:nvSpPr>
          <p:cNvPr id="18" name="Rounded Rectangle 17"/>
          <p:cNvSpPr/>
          <p:nvPr/>
        </p:nvSpPr>
        <p:spPr>
          <a:xfrm>
            <a:off x="2222569" y="2630932"/>
            <a:ext cx="1655587" cy="2415467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Photo</a:t>
            </a:r>
            <a:endParaRPr lang="en-US" dirty="0"/>
          </a:p>
        </p:txBody>
      </p:sp>
      <p:sp>
        <p:nvSpPr>
          <p:cNvPr id="19" name="Rounded Rectangle 18"/>
          <p:cNvSpPr/>
          <p:nvPr/>
        </p:nvSpPr>
        <p:spPr>
          <a:xfrm>
            <a:off x="4484142" y="4796914"/>
            <a:ext cx="1367111" cy="249485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More info</a:t>
            </a:r>
            <a:endParaRPr lang="en-US" dirty="0"/>
          </a:p>
        </p:txBody>
      </p:sp>
      <p:sp>
        <p:nvSpPr>
          <p:cNvPr id="20" name="Rounded Rectangle 19"/>
          <p:cNvSpPr/>
          <p:nvPr/>
        </p:nvSpPr>
        <p:spPr>
          <a:xfrm>
            <a:off x="5992314" y="4796914"/>
            <a:ext cx="1650602" cy="249485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Enquire now</a:t>
            </a:r>
            <a:endParaRPr lang="en-US" dirty="0"/>
          </a:p>
        </p:txBody>
      </p:sp>
      <p:sp>
        <p:nvSpPr>
          <p:cNvPr id="21" name="Rounded Rectangle 20"/>
          <p:cNvSpPr/>
          <p:nvPr/>
        </p:nvSpPr>
        <p:spPr>
          <a:xfrm>
            <a:off x="4002892" y="5425603"/>
            <a:ext cx="4343081" cy="26309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Name: </a:t>
            </a:r>
          </a:p>
          <a:p>
            <a:r>
              <a:rPr lang="en-US" dirty="0" smtClean="0"/>
              <a:t>Suburb:  State:  Size:   Capacity:  </a:t>
            </a:r>
          </a:p>
          <a:p>
            <a:r>
              <a:rPr lang="en-US" dirty="0" smtClean="0"/>
              <a:t>Short description: </a:t>
            </a:r>
          </a:p>
          <a:p>
            <a:r>
              <a:rPr lang="en-US" dirty="0" smtClean="0"/>
              <a:t>Facility icons:  Verified icon</a:t>
            </a:r>
          </a:p>
          <a:p>
            <a:r>
              <a:rPr lang="en-US" dirty="0" smtClean="0"/>
              <a:t>Rating:  Donation Stars: </a:t>
            </a:r>
          </a:p>
          <a:p>
            <a:r>
              <a:rPr lang="en-US" dirty="0" smtClean="0"/>
              <a:t>Price from: </a:t>
            </a:r>
          </a:p>
          <a:p>
            <a:r>
              <a:rPr lang="en-US" dirty="0" smtClean="0"/>
              <a:t>Date Available icon: Yes / no / tentative</a:t>
            </a:r>
          </a:p>
          <a:p>
            <a:r>
              <a:rPr lang="en-US" dirty="0" smtClean="0"/>
              <a:t>Special offer: </a:t>
            </a:r>
          </a:p>
          <a:p>
            <a:endParaRPr lang="en-US" dirty="0" smtClean="0"/>
          </a:p>
        </p:txBody>
      </p:sp>
      <p:sp>
        <p:nvSpPr>
          <p:cNvPr id="22" name="Rounded Rectangle 21"/>
          <p:cNvSpPr/>
          <p:nvPr/>
        </p:nvSpPr>
        <p:spPr>
          <a:xfrm>
            <a:off x="2222569" y="5539006"/>
            <a:ext cx="1655587" cy="2415467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Photo</a:t>
            </a:r>
            <a:endParaRPr lang="en-US" dirty="0"/>
          </a:p>
        </p:txBody>
      </p:sp>
      <p:sp>
        <p:nvSpPr>
          <p:cNvPr id="23" name="Rounded Rectangle 22"/>
          <p:cNvSpPr/>
          <p:nvPr/>
        </p:nvSpPr>
        <p:spPr>
          <a:xfrm>
            <a:off x="4484142" y="7704988"/>
            <a:ext cx="1367111" cy="249485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More info</a:t>
            </a:r>
            <a:endParaRPr lang="en-US" dirty="0"/>
          </a:p>
        </p:txBody>
      </p:sp>
      <p:sp>
        <p:nvSpPr>
          <p:cNvPr id="24" name="Rounded Rectangle 23"/>
          <p:cNvSpPr/>
          <p:nvPr/>
        </p:nvSpPr>
        <p:spPr>
          <a:xfrm>
            <a:off x="5992314" y="7704988"/>
            <a:ext cx="1650602" cy="249485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Enquire now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65459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Detailed listing page</a:t>
            </a:r>
            <a:endParaRPr lang="en-US" dirty="0"/>
          </a:p>
        </p:txBody>
      </p:sp>
      <p:sp>
        <p:nvSpPr>
          <p:cNvPr id="4" name="Rounded Rectangle 3"/>
          <p:cNvSpPr/>
          <p:nvPr/>
        </p:nvSpPr>
        <p:spPr>
          <a:xfrm>
            <a:off x="1761259" y="1990207"/>
            <a:ext cx="7276432" cy="387268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Name: </a:t>
            </a:r>
          </a:p>
          <a:p>
            <a:r>
              <a:rPr lang="en-US" dirty="0" smtClean="0"/>
              <a:t>Suburb:  State:  Size:   Capacity:  </a:t>
            </a:r>
          </a:p>
          <a:p>
            <a:r>
              <a:rPr lang="en-US" dirty="0" smtClean="0"/>
              <a:t>Resource type: </a:t>
            </a:r>
            <a:r>
              <a:rPr lang="en-US" dirty="0" err="1" smtClean="0"/>
              <a:t>eg</a:t>
            </a:r>
            <a:r>
              <a:rPr lang="en-US" dirty="0" smtClean="0"/>
              <a:t> winery …</a:t>
            </a:r>
          </a:p>
          <a:p>
            <a:r>
              <a:rPr lang="en-US" dirty="0" smtClean="0"/>
              <a:t>Short description: </a:t>
            </a:r>
          </a:p>
          <a:p>
            <a:r>
              <a:rPr lang="en-US" dirty="0" smtClean="0"/>
              <a:t>Facility icons:  Verified icon: </a:t>
            </a:r>
          </a:p>
          <a:p>
            <a:r>
              <a:rPr lang="en-US" dirty="0" smtClean="0"/>
              <a:t>Rating:  Donation Stars: </a:t>
            </a:r>
          </a:p>
          <a:p>
            <a:r>
              <a:rPr lang="en-US" dirty="0" smtClean="0"/>
              <a:t>Price from: </a:t>
            </a:r>
          </a:p>
          <a:p>
            <a:r>
              <a:rPr lang="en-US" dirty="0" smtClean="0"/>
              <a:t>Date Available icon: Yes / no / tentative</a:t>
            </a:r>
          </a:p>
          <a:p>
            <a:r>
              <a:rPr lang="en-US" dirty="0" smtClean="0"/>
              <a:t>Special offer: </a:t>
            </a:r>
          </a:p>
          <a:p>
            <a:r>
              <a:rPr lang="en-US" dirty="0" smtClean="0"/>
              <a:t>Availability calendar: </a:t>
            </a:r>
          </a:p>
          <a:p>
            <a:r>
              <a:rPr lang="en-US" dirty="0" smtClean="0"/>
              <a:t>View </a:t>
            </a:r>
            <a:r>
              <a:rPr lang="en-US" dirty="0" err="1" smtClean="0"/>
              <a:t>floorplan</a:t>
            </a:r>
            <a:endParaRPr lang="en-US" dirty="0" smtClean="0"/>
          </a:p>
          <a:p>
            <a:r>
              <a:rPr lang="en-US" dirty="0" smtClean="0"/>
              <a:t>View map        Get directions </a:t>
            </a:r>
          </a:p>
          <a:p>
            <a:r>
              <a:rPr lang="en-US" dirty="0" smtClean="0"/>
              <a:t>Send to friend   Share    Print page</a:t>
            </a:r>
          </a:p>
        </p:txBody>
      </p:sp>
      <p:sp>
        <p:nvSpPr>
          <p:cNvPr id="5" name="Rounded Rectangle 4"/>
          <p:cNvSpPr/>
          <p:nvPr/>
        </p:nvSpPr>
        <p:spPr>
          <a:xfrm>
            <a:off x="105672" y="2103611"/>
            <a:ext cx="1655587" cy="2415467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Photo</a:t>
            </a:r>
            <a:endParaRPr lang="en-US" dirty="0"/>
          </a:p>
        </p:txBody>
      </p:sp>
      <p:sp>
        <p:nvSpPr>
          <p:cNvPr id="8" name="Rounded Rectangle 7"/>
          <p:cNvSpPr/>
          <p:nvPr/>
        </p:nvSpPr>
        <p:spPr>
          <a:xfrm>
            <a:off x="457200" y="6963118"/>
            <a:ext cx="5735561" cy="196708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recent searches</a:t>
            </a:r>
          </a:p>
          <a:p>
            <a:pPr algn="ctr"/>
            <a:r>
              <a:rPr lang="en-US" dirty="0" smtClean="0"/>
              <a:t>1) Venue a</a:t>
            </a:r>
          </a:p>
          <a:p>
            <a:pPr algn="ctr"/>
            <a:r>
              <a:rPr lang="en-US" dirty="0" smtClean="0"/>
              <a:t>2) Venue b</a:t>
            </a:r>
          </a:p>
          <a:p>
            <a:pPr algn="ctr"/>
            <a:r>
              <a:rPr lang="en-US" dirty="0" smtClean="0"/>
              <a:t>3) Venue c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6490513" y="6963118"/>
            <a:ext cx="2211230" cy="196708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Subscribe</a:t>
            </a:r>
          </a:p>
          <a:p>
            <a:pPr algn="ctr"/>
            <a:r>
              <a:rPr lang="en-US" dirty="0" smtClean="0"/>
              <a:t>Find out about deals and venues</a:t>
            </a:r>
          </a:p>
          <a:p>
            <a:pPr algn="ctr"/>
            <a:r>
              <a:rPr lang="en-US" dirty="0" smtClean="0"/>
              <a:t>Your name:</a:t>
            </a:r>
          </a:p>
          <a:p>
            <a:pPr algn="ctr"/>
            <a:r>
              <a:rPr lang="en-US" dirty="0" smtClean="0"/>
              <a:t>Email:</a:t>
            </a:r>
          </a:p>
        </p:txBody>
      </p:sp>
      <p:sp>
        <p:nvSpPr>
          <p:cNvPr id="10" name="Rounded Rectangle 9"/>
          <p:cNvSpPr/>
          <p:nvPr/>
        </p:nvSpPr>
        <p:spPr>
          <a:xfrm>
            <a:off x="2063815" y="1598971"/>
            <a:ext cx="1644248" cy="391236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General</a:t>
            </a:r>
            <a:endParaRPr lang="en-US" dirty="0"/>
          </a:p>
        </p:txBody>
      </p:sp>
      <p:sp>
        <p:nvSpPr>
          <p:cNvPr id="11" name="Rounded Rectangle 10"/>
          <p:cNvSpPr/>
          <p:nvPr/>
        </p:nvSpPr>
        <p:spPr>
          <a:xfrm>
            <a:off x="3708063" y="1598971"/>
            <a:ext cx="2528739" cy="391236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Facilities and resources</a:t>
            </a:r>
            <a:endParaRPr lang="en-US" dirty="0"/>
          </a:p>
        </p:txBody>
      </p:sp>
      <p:sp>
        <p:nvSpPr>
          <p:cNvPr id="12" name="Rounded Rectangle 11"/>
          <p:cNvSpPr/>
          <p:nvPr/>
        </p:nvSpPr>
        <p:spPr>
          <a:xfrm>
            <a:off x="6192761" y="2103611"/>
            <a:ext cx="2372917" cy="591722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Request booking</a:t>
            </a:r>
            <a:endParaRPr lang="en-US" dirty="0"/>
          </a:p>
        </p:txBody>
      </p:sp>
      <p:sp>
        <p:nvSpPr>
          <p:cNvPr id="13" name="Rounded Rectangle 12"/>
          <p:cNvSpPr/>
          <p:nvPr/>
        </p:nvSpPr>
        <p:spPr>
          <a:xfrm>
            <a:off x="7696108" y="1598971"/>
            <a:ext cx="1341583" cy="391236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Photos</a:t>
            </a:r>
            <a:endParaRPr lang="en-US" dirty="0"/>
          </a:p>
        </p:txBody>
      </p:sp>
      <p:sp>
        <p:nvSpPr>
          <p:cNvPr id="14" name="Rounded Rectangle 13"/>
          <p:cNvSpPr/>
          <p:nvPr/>
        </p:nvSpPr>
        <p:spPr>
          <a:xfrm>
            <a:off x="6192761" y="1592607"/>
            <a:ext cx="1609482" cy="391236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Important information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84142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Detailed listing page</a:t>
            </a:r>
            <a:endParaRPr lang="en-US" dirty="0"/>
          </a:p>
        </p:txBody>
      </p:sp>
      <p:sp>
        <p:nvSpPr>
          <p:cNvPr id="4" name="Rounded Rectangle 3"/>
          <p:cNvSpPr/>
          <p:nvPr/>
        </p:nvSpPr>
        <p:spPr>
          <a:xfrm>
            <a:off x="2237523" y="1990206"/>
            <a:ext cx="6800168" cy="4779907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Resources available: </a:t>
            </a:r>
          </a:p>
          <a:p>
            <a:r>
              <a:rPr lang="en-US" dirty="0" smtClean="0"/>
              <a:t>+ Venue Type </a:t>
            </a:r>
            <a:endParaRPr lang="en-AU" dirty="0" smtClean="0"/>
          </a:p>
          <a:p>
            <a:r>
              <a:rPr lang="en-US" dirty="0" smtClean="0"/>
              <a:t>+ Venue Size</a:t>
            </a:r>
            <a:endParaRPr lang="en-AU" dirty="0" smtClean="0"/>
          </a:p>
          <a:p>
            <a:r>
              <a:rPr lang="en-US" dirty="0" smtClean="0"/>
              <a:t>+ Ceiling Height</a:t>
            </a:r>
            <a:endParaRPr lang="en-AU" dirty="0" smtClean="0"/>
          </a:p>
          <a:p>
            <a:r>
              <a:rPr lang="en-US" dirty="0" smtClean="0"/>
              <a:t>+ Venue entry door width</a:t>
            </a:r>
            <a:endParaRPr lang="en-AU" dirty="0" smtClean="0"/>
          </a:p>
          <a:p>
            <a:r>
              <a:rPr lang="en-US" dirty="0" smtClean="0"/>
              <a:t>+ Resource type</a:t>
            </a:r>
            <a:endParaRPr lang="en-AU" dirty="0" smtClean="0"/>
          </a:p>
          <a:p>
            <a:r>
              <a:rPr lang="en-US" dirty="0" smtClean="0"/>
              <a:t>+ Audio visual requirements</a:t>
            </a:r>
            <a:endParaRPr lang="en-AU" dirty="0" smtClean="0"/>
          </a:p>
          <a:p>
            <a:r>
              <a:rPr lang="en-US" dirty="0" smtClean="0"/>
              <a:t>+ Entertainment</a:t>
            </a:r>
            <a:endParaRPr lang="en-AU" dirty="0" smtClean="0"/>
          </a:p>
          <a:p>
            <a:r>
              <a:rPr lang="en-US" dirty="0" smtClean="0"/>
              <a:t>+ Facilities</a:t>
            </a:r>
            <a:endParaRPr lang="en-AU" dirty="0" smtClean="0"/>
          </a:p>
          <a:p>
            <a:r>
              <a:rPr lang="en-US" dirty="0" smtClean="0"/>
              <a:t>+ Decorations</a:t>
            </a:r>
            <a:endParaRPr lang="en-AU" dirty="0" smtClean="0"/>
          </a:p>
          <a:p>
            <a:r>
              <a:rPr lang="en-US" dirty="0" smtClean="0"/>
              <a:t>+ Transportation options</a:t>
            </a:r>
            <a:endParaRPr lang="en-AU" dirty="0" smtClean="0"/>
          </a:p>
          <a:p>
            <a:r>
              <a:rPr lang="en-US" dirty="0" smtClean="0"/>
              <a:t>+ Staff </a:t>
            </a:r>
            <a:endParaRPr lang="en-AU" dirty="0" smtClean="0"/>
          </a:p>
          <a:p>
            <a:r>
              <a:rPr lang="en-US" dirty="0" smtClean="0"/>
              <a:t>+ Parking spaces</a:t>
            </a:r>
            <a:endParaRPr lang="en-AU" dirty="0" smtClean="0"/>
          </a:p>
          <a:p>
            <a:r>
              <a:rPr lang="en-US" dirty="0" smtClean="0"/>
              <a:t>+ Packages available –</a:t>
            </a:r>
            <a:endParaRPr lang="en-AU" dirty="0" smtClean="0"/>
          </a:p>
          <a:p>
            <a:r>
              <a:rPr lang="en-US" dirty="0" smtClean="0"/>
              <a:t>+ Customer rating</a:t>
            </a:r>
            <a:endParaRPr lang="en-AU" dirty="0" smtClean="0"/>
          </a:p>
        </p:txBody>
      </p:sp>
      <p:sp>
        <p:nvSpPr>
          <p:cNvPr id="5" name="Rounded Rectangle 4"/>
          <p:cNvSpPr/>
          <p:nvPr/>
        </p:nvSpPr>
        <p:spPr>
          <a:xfrm>
            <a:off x="457200" y="2103611"/>
            <a:ext cx="1655587" cy="2415467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Photo</a:t>
            </a:r>
            <a:endParaRPr lang="en-US" dirty="0"/>
          </a:p>
        </p:txBody>
      </p:sp>
      <p:sp>
        <p:nvSpPr>
          <p:cNvPr id="8" name="Rounded Rectangle 7"/>
          <p:cNvSpPr/>
          <p:nvPr/>
        </p:nvSpPr>
        <p:spPr>
          <a:xfrm>
            <a:off x="457200" y="6963118"/>
            <a:ext cx="5735561" cy="196708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recent searches</a:t>
            </a:r>
          </a:p>
          <a:p>
            <a:pPr algn="ctr"/>
            <a:r>
              <a:rPr lang="en-US" dirty="0" smtClean="0"/>
              <a:t>1) Venue a</a:t>
            </a:r>
          </a:p>
          <a:p>
            <a:pPr algn="ctr"/>
            <a:r>
              <a:rPr lang="en-US" dirty="0" smtClean="0"/>
              <a:t>2) Venue b</a:t>
            </a:r>
          </a:p>
          <a:p>
            <a:pPr algn="ctr"/>
            <a:r>
              <a:rPr lang="en-US" dirty="0" smtClean="0"/>
              <a:t>3) Venue c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6490513" y="6963118"/>
            <a:ext cx="2211230" cy="196708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Subscribe</a:t>
            </a:r>
          </a:p>
          <a:p>
            <a:pPr algn="ctr"/>
            <a:r>
              <a:rPr lang="en-US" dirty="0" smtClean="0"/>
              <a:t>Find out about deals and venues</a:t>
            </a:r>
          </a:p>
          <a:p>
            <a:pPr algn="ctr"/>
            <a:r>
              <a:rPr lang="en-US" dirty="0" smtClean="0"/>
              <a:t>Your name:</a:t>
            </a:r>
          </a:p>
          <a:p>
            <a:pPr algn="ctr"/>
            <a:r>
              <a:rPr lang="en-US" dirty="0" smtClean="0"/>
              <a:t>Email:</a:t>
            </a:r>
          </a:p>
        </p:txBody>
      </p:sp>
      <p:sp>
        <p:nvSpPr>
          <p:cNvPr id="10" name="Rounded Rectangle 9"/>
          <p:cNvSpPr/>
          <p:nvPr/>
        </p:nvSpPr>
        <p:spPr>
          <a:xfrm>
            <a:off x="3039023" y="1598971"/>
            <a:ext cx="1644248" cy="391236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General</a:t>
            </a:r>
            <a:endParaRPr lang="en-US" dirty="0"/>
          </a:p>
        </p:txBody>
      </p:sp>
      <p:sp>
        <p:nvSpPr>
          <p:cNvPr id="11" name="Rounded Rectangle 10"/>
          <p:cNvSpPr/>
          <p:nvPr/>
        </p:nvSpPr>
        <p:spPr>
          <a:xfrm>
            <a:off x="4728631" y="1598971"/>
            <a:ext cx="2528739" cy="391236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Facilities and resources</a:t>
            </a:r>
            <a:endParaRPr lang="en-US" dirty="0"/>
          </a:p>
        </p:txBody>
      </p:sp>
      <p:sp>
        <p:nvSpPr>
          <p:cNvPr id="12" name="Rounded Rectangle 11"/>
          <p:cNvSpPr/>
          <p:nvPr/>
        </p:nvSpPr>
        <p:spPr>
          <a:xfrm>
            <a:off x="6192761" y="2103611"/>
            <a:ext cx="2372917" cy="591722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Request booking</a:t>
            </a:r>
            <a:endParaRPr lang="en-US" dirty="0"/>
          </a:p>
        </p:txBody>
      </p:sp>
      <p:sp>
        <p:nvSpPr>
          <p:cNvPr id="13" name="Rounded Rectangle 12"/>
          <p:cNvSpPr/>
          <p:nvPr/>
        </p:nvSpPr>
        <p:spPr>
          <a:xfrm>
            <a:off x="7224095" y="1598971"/>
            <a:ext cx="1609482" cy="391236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Photos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46909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Booking Request</a:t>
            </a:r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2326577" y="3141706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the number of people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968014" y="3396362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use:</a:t>
            </a:r>
            <a:endParaRPr lang="en-US" dirty="0"/>
          </a:p>
        </p:txBody>
      </p:sp>
      <p:sp>
        <p:nvSpPr>
          <p:cNvPr id="9" name="Rounded Rectangle 8"/>
          <p:cNvSpPr/>
          <p:nvPr/>
        </p:nvSpPr>
        <p:spPr>
          <a:xfrm>
            <a:off x="2308166" y="346655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679752" y="2082426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Date of event</a:t>
            </a:r>
            <a:endParaRPr lang="en-US" dirty="0"/>
          </a:p>
        </p:txBody>
      </p:sp>
      <p:sp>
        <p:nvSpPr>
          <p:cNvPr id="13" name="Rounded Rectangle 12"/>
          <p:cNvSpPr/>
          <p:nvPr/>
        </p:nvSpPr>
        <p:spPr>
          <a:xfrm>
            <a:off x="2351314" y="2092174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Start Date</a:t>
            </a:r>
            <a:endParaRPr lang="en-US" dirty="0"/>
          </a:p>
        </p:txBody>
      </p:sp>
      <p:sp>
        <p:nvSpPr>
          <p:cNvPr id="14" name="Rounded Rectangle 13"/>
          <p:cNvSpPr/>
          <p:nvPr/>
        </p:nvSpPr>
        <p:spPr>
          <a:xfrm>
            <a:off x="5624460" y="2094098"/>
            <a:ext cx="2143191" cy="26837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Calendar selector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646036" y="3801637"/>
            <a:ext cx="45426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+  Venue requirements (tick all that apply):</a:t>
            </a:r>
            <a:endParaRPr lang="en-US" b="1" dirty="0"/>
          </a:p>
        </p:txBody>
      </p:sp>
      <p:sp>
        <p:nvSpPr>
          <p:cNvPr id="32" name="Rounded Rectangle 31"/>
          <p:cNvSpPr/>
          <p:nvPr/>
        </p:nvSpPr>
        <p:spPr>
          <a:xfrm>
            <a:off x="2351314" y="2451758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End Date</a:t>
            </a:r>
            <a:endParaRPr lang="en-US" dirty="0"/>
          </a:p>
        </p:txBody>
      </p:sp>
      <p:sp>
        <p:nvSpPr>
          <p:cNvPr id="33" name="Rounded Rectangle 32"/>
          <p:cNvSpPr/>
          <p:nvPr/>
        </p:nvSpPr>
        <p:spPr>
          <a:xfrm>
            <a:off x="3814691" y="2093136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Start Time</a:t>
            </a:r>
            <a:endParaRPr lang="en-US" dirty="0"/>
          </a:p>
        </p:txBody>
      </p:sp>
      <p:sp>
        <p:nvSpPr>
          <p:cNvPr id="34" name="Rounded Rectangle 33"/>
          <p:cNvSpPr/>
          <p:nvPr/>
        </p:nvSpPr>
        <p:spPr>
          <a:xfrm>
            <a:off x="3814691" y="2452720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End Time</a:t>
            </a:r>
            <a:endParaRPr lang="en-US" dirty="0"/>
          </a:p>
        </p:txBody>
      </p:sp>
      <p:sp>
        <p:nvSpPr>
          <p:cNvPr id="35" name="TextBox 34"/>
          <p:cNvSpPr txBox="1"/>
          <p:nvPr/>
        </p:nvSpPr>
        <p:spPr>
          <a:xfrm>
            <a:off x="0" y="2722052"/>
            <a:ext cx="28466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Are your dates flexible</a:t>
            </a:r>
            <a:endParaRPr lang="en-US" dirty="0"/>
          </a:p>
        </p:txBody>
      </p:sp>
      <p:sp>
        <p:nvSpPr>
          <p:cNvPr id="36" name="Rounded Rectangle 35"/>
          <p:cNvSpPr/>
          <p:nvPr/>
        </p:nvSpPr>
        <p:spPr>
          <a:xfrm>
            <a:off x="2308166" y="2841149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Yes / No</a:t>
            </a:r>
            <a:endParaRPr lang="en-US" dirty="0"/>
          </a:p>
        </p:txBody>
      </p:sp>
      <p:sp>
        <p:nvSpPr>
          <p:cNvPr id="39" name="Rounded Rectangle 38"/>
          <p:cNvSpPr/>
          <p:nvPr/>
        </p:nvSpPr>
        <p:spPr>
          <a:xfrm>
            <a:off x="2646831" y="7165555"/>
            <a:ext cx="3957562" cy="310141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First name, last name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576125" y="7144935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Name</a:t>
            </a:r>
            <a:endParaRPr lang="en-US" dirty="0"/>
          </a:p>
        </p:txBody>
      </p:sp>
      <p:sp>
        <p:nvSpPr>
          <p:cNvPr id="41" name="Rounded Rectangle 40"/>
          <p:cNvSpPr/>
          <p:nvPr/>
        </p:nvSpPr>
        <p:spPr>
          <a:xfrm>
            <a:off x="2637153" y="7568953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your email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615419" y="7492319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Email: </a:t>
            </a:r>
            <a:endParaRPr lang="en-US" dirty="0"/>
          </a:p>
        </p:txBody>
      </p:sp>
      <p:sp>
        <p:nvSpPr>
          <p:cNvPr id="43" name="Rounded Rectangle 42"/>
          <p:cNvSpPr/>
          <p:nvPr/>
        </p:nvSpPr>
        <p:spPr>
          <a:xfrm>
            <a:off x="2646831" y="7944349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Post code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11403" y="7865355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Postcode:</a:t>
            </a:r>
            <a:endParaRPr lang="en-US" dirty="0"/>
          </a:p>
        </p:txBody>
      </p:sp>
      <p:sp>
        <p:nvSpPr>
          <p:cNvPr id="45" name="Rounded Rectangle 44"/>
          <p:cNvSpPr/>
          <p:nvPr/>
        </p:nvSpPr>
        <p:spPr>
          <a:xfrm>
            <a:off x="2637153" y="8269653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Phone number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600375" y="8234687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Phone number: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575341" y="6860162"/>
            <a:ext cx="45426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My details</a:t>
            </a:r>
            <a:endParaRPr lang="en-US" b="1" dirty="0"/>
          </a:p>
        </p:txBody>
      </p:sp>
      <p:sp>
        <p:nvSpPr>
          <p:cNvPr id="50" name="Rounded Rectangle 49"/>
          <p:cNvSpPr/>
          <p:nvPr/>
        </p:nvSpPr>
        <p:spPr>
          <a:xfrm>
            <a:off x="2646831" y="858645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Tick all that apply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-95163" y="8504243"/>
            <a:ext cx="32771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How did you hear about us?</a:t>
            </a:r>
            <a:endParaRPr lang="en-US" dirty="0"/>
          </a:p>
        </p:txBody>
      </p:sp>
      <p:sp>
        <p:nvSpPr>
          <p:cNvPr id="52" name="Rounded Rectangle 51"/>
          <p:cNvSpPr/>
          <p:nvPr/>
        </p:nvSpPr>
        <p:spPr>
          <a:xfrm>
            <a:off x="2671081" y="9080625"/>
            <a:ext cx="1560265" cy="50830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Booking Estimate</a:t>
            </a:r>
          </a:p>
        </p:txBody>
      </p:sp>
      <p:sp>
        <p:nvSpPr>
          <p:cNvPr id="57" name="Rounded Rectangle 56"/>
          <p:cNvSpPr/>
          <p:nvPr/>
        </p:nvSpPr>
        <p:spPr>
          <a:xfrm>
            <a:off x="4383746" y="9080625"/>
            <a:ext cx="1560265" cy="508308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Enquire </a:t>
            </a:r>
          </a:p>
        </p:txBody>
      </p:sp>
      <p:sp>
        <p:nvSpPr>
          <p:cNvPr id="58" name="Rounded Rectangle 57"/>
          <p:cNvSpPr/>
          <p:nvPr/>
        </p:nvSpPr>
        <p:spPr>
          <a:xfrm>
            <a:off x="6023391" y="9080625"/>
            <a:ext cx="1560265" cy="508308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Book now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152400" y="3097219"/>
            <a:ext cx="28466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Number of guests</a:t>
            </a:r>
            <a:endParaRPr lang="en-US" dirty="0"/>
          </a:p>
        </p:txBody>
      </p:sp>
      <p:graphicFrame>
        <p:nvGraphicFramePr>
          <p:cNvPr id="53" name="Table 5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2252968"/>
              </p:ext>
            </p:extLst>
          </p:nvPr>
        </p:nvGraphicFramePr>
        <p:xfrm>
          <a:off x="457200" y="4170969"/>
          <a:ext cx="8229600" cy="2572472"/>
        </p:xfrm>
        <a:graphic>
          <a:graphicData uri="http://schemas.openxmlformats.org/drawingml/2006/table">
            <a:tbl>
              <a:tblPr/>
              <a:tblGrid>
                <a:gridCol w="824179"/>
                <a:gridCol w="327251"/>
                <a:gridCol w="571252"/>
                <a:gridCol w="464143"/>
                <a:gridCol w="955062"/>
                <a:gridCol w="955062"/>
                <a:gridCol w="749768"/>
                <a:gridCol w="535548"/>
                <a:gridCol w="580178"/>
                <a:gridCol w="919359"/>
                <a:gridCol w="1165726"/>
                <a:gridCol w="182072"/>
              </a:tblGrid>
              <a:tr h="147711">
                <a:tc gridSpan="3"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7711"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Leave blank items that do not apply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7748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Item Title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Description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Booking </a:t>
                      </a:r>
                      <a:r>
                        <a:rPr lang="en-US" sz="9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imcrements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(drop down list)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 increment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Plus Cost per head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Minimum 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available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Maximum 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available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Image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83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Facilities 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Number</a:t>
                      </a:r>
                      <a:endParaRPr lang="en-US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increment</a:t>
                      </a:r>
                      <a:endParaRPr lang="en-US" sz="1000" dirty="0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facilities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34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Entertainment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Enternainment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7915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Decorations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decoration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Staff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staff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Food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food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Beverage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beverage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59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Other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more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4" name="TextBox 53"/>
          <p:cNvSpPr txBox="1"/>
          <p:nvPr/>
        </p:nvSpPr>
        <p:spPr>
          <a:xfrm>
            <a:off x="5624460" y="2407265"/>
            <a:ext cx="26627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Request recurring booking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559657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Confirmation page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Thank you. Your booking request has been sent.  A copy of your booking will be emailed to you in the next few minutes.  </a:t>
            </a:r>
          </a:p>
          <a:p>
            <a:r>
              <a:rPr lang="en-US" dirty="0" smtClean="0"/>
              <a:t>A donation will be made to xx charity when your booing is </a:t>
            </a:r>
            <a:r>
              <a:rPr lang="en-US" dirty="0" err="1" smtClean="0"/>
              <a:t>finalised</a:t>
            </a:r>
            <a:r>
              <a:rPr lang="en-US" dirty="0" smtClean="0"/>
              <a:t>.  </a:t>
            </a:r>
          </a:p>
          <a:p>
            <a:r>
              <a:rPr lang="en-US" dirty="0" smtClean="0"/>
              <a:t>If these details are incorrect please make a new booking</a:t>
            </a:r>
            <a:endParaRPr lang="en-US" dirty="0"/>
          </a:p>
        </p:txBody>
      </p:sp>
      <p:sp>
        <p:nvSpPr>
          <p:cNvPr id="4" name="Rounded Rectangle 3"/>
          <p:cNvSpPr/>
          <p:nvPr/>
        </p:nvSpPr>
        <p:spPr>
          <a:xfrm>
            <a:off x="1293356" y="5375486"/>
            <a:ext cx="7393444" cy="196708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Subscribe</a:t>
            </a:r>
          </a:p>
          <a:p>
            <a:pPr algn="ctr"/>
            <a:r>
              <a:rPr lang="en-US" dirty="0" smtClean="0"/>
              <a:t>Find out about deals and venues</a:t>
            </a:r>
          </a:p>
          <a:p>
            <a:pPr algn="ctr"/>
            <a:r>
              <a:rPr lang="en-US" dirty="0" smtClean="0"/>
              <a:t>Your name:</a:t>
            </a:r>
          </a:p>
          <a:p>
            <a:pPr algn="ctr"/>
            <a:r>
              <a:rPr lang="en-US" dirty="0" smtClean="0"/>
              <a:t>Email:</a:t>
            </a:r>
          </a:p>
        </p:txBody>
      </p:sp>
    </p:spTree>
    <p:extLst>
      <p:ext uri="{BB962C8B-B14F-4D97-AF65-F5344CB8AC3E}">
        <p14:creationId xmlns:p14="http://schemas.microsoft.com/office/powerpoint/2010/main" val="8736125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9895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Venue Back end – taking bookings by phone</a:t>
            </a:r>
            <a:endParaRPr lang="en-US" dirty="0"/>
          </a:p>
        </p:txBody>
      </p:sp>
      <p:sp>
        <p:nvSpPr>
          <p:cNvPr id="5" name="Rounded Rectangle 4"/>
          <p:cNvSpPr/>
          <p:nvPr/>
        </p:nvSpPr>
        <p:spPr>
          <a:xfrm>
            <a:off x="2308166" y="2872374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the number of attendees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80572" y="8138284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Venue use:</a:t>
            </a:r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2643234" y="8208473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Select from the list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79752" y="2082426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Date of event</a:t>
            </a:r>
            <a:endParaRPr lang="en-US" dirty="0"/>
          </a:p>
        </p:txBody>
      </p:sp>
      <p:sp>
        <p:nvSpPr>
          <p:cNvPr id="9" name="Rounded Rectangle 8"/>
          <p:cNvSpPr/>
          <p:nvPr/>
        </p:nvSpPr>
        <p:spPr>
          <a:xfrm>
            <a:off x="2351314" y="2092174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Start Date</a:t>
            </a:r>
            <a:endParaRPr lang="en-US" dirty="0"/>
          </a:p>
        </p:txBody>
      </p:sp>
      <p:sp>
        <p:nvSpPr>
          <p:cNvPr id="10" name="Rounded Rectangle 9"/>
          <p:cNvSpPr/>
          <p:nvPr/>
        </p:nvSpPr>
        <p:spPr>
          <a:xfrm>
            <a:off x="2351314" y="1701143"/>
            <a:ext cx="2143191" cy="26837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Calendar selector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646036" y="3119673"/>
            <a:ext cx="45426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+  Venue requirements (tick all that apply):</a:t>
            </a:r>
            <a:endParaRPr lang="en-US" b="1" dirty="0"/>
          </a:p>
        </p:txBody>
      </p:sp>
      <p:sp>
        <p:nvSpPr>
          <p:cNvPr id="20" name="Rounded Rectangle 19"/>
          <p:cNvSpPr/>
          <p:nvPr/>
        </p:nvSpPr>
        <p:spPr>
          <a:xfrm>
            <a:off x="2351314" y="2451758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End Date</a:t>
            </a:r>
            <a:endParaRPr lang="en-US" dirty="0"/>
          </a:p>
        </p:txBody>
      </p:sp>
      <p:sp>
        <p:nvSpPr>
          <p:cNvPr id="21" name="Rounded Rectangle 20"/>
          <p:cNvSpPr/>
          <p:nvPr/>
        </p:nvSpPr>
        <p:spPr>
          <a:xfrm>
            <a:off x="3814691" y="2093136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Start Time</a:t>
            </a:r>
            <a:endParaRPr lang="en-US" dirty="0"/>
          </a:p>
        </p:txBody>
      </p:sp>
      <p:sp>
        <p:nvSpPr>
          <p:cNvPr id="22" name="Rounded Rectangle 21"/>
          <p:cNvSpPr/>
          <p:nvPr/>
        </p:nvSpPr>
        <p:spPr>
          <a:xfrm>
            <a:off x="3814691" y="2452720"/>
            <a:ext cx="1383695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End Time</a:t>
            </a:r>
            <a:endParaRPr lang="en-US" dirty="0"/>
          </a:p>
        </p:txBody>
      </p:sp>
      <p:sp>
        <p:nvSpPr>
          <p:cNvPr id="25" name="Rounded Rectangle 24"/>
          <p:cNvSpPr/>
          <p:nvPr/>
        </p:nvSpPr>
        <p:spPr>
          <a:xfrm>
            <a:off x="2656509" y="6466433"/>
            <a:ext cx="3957562" cy="310141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First name, last name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585803" y="6445813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Name</a:t>
            </a:r>
            <a:endParaRPr lang="en-US" dirty="0"/>
          </a:p>
        </p:txBody>
      </p:sp>
      <p:sp>
        <p:nvSpPr>
          <p:cNvPr id="27" name="Rounded Rectangle 26"/>
          <p:cNvSpPr/>
          <p:nvPr/>
        </p:nvSpPr>
        <p:spPr>
          <a:xfrm>
            <a:off x="2646831" y="686983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Enter your email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625097" y="6793197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Email: </a:t>
            </a:r>
            <a:endParaRPr lang="en-US" dirty="0"/>
          </a:p>
        </p:txBody>
      </p:sp>
      <p:sp>
        <p:nvSpPr>
          <p:cNvPr id="29" name="Rounded Rectangle 28"/>
          <p:cNvSpPr/>
          <p:nvPr/>
        </p:nvSpPr>
        <p:spPr>
          <a:xfrm>
            <a:off x="2656509" y="7245227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Address: 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521081" y="7166233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Address:</a:t>
            </a:r>
            <a:endParaRPr lang="en-US" dirty="0"/>
          </a:p>
        </p:txBody>
      </p:sp>
      <p:sp>
        <p:nvSpPr>
          <p:cNvPr id="31" name="Rounded Rectangle 30"/>
          <p:cNvSpPr/>
          <p:nvPr/>
        </p:nvSpPr>
        <p:spPr>
          <a:xfrm>
            <a:off x="2646831" y="7570531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Phone number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10053" y="7535565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Phone number: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580572" y="6050472"/>
            <a:ext cx="45426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Customer details</a:t>
            </a:r>
            <a:endParaRPr lang="en-US" b="1" dirty="0"/>
          </a:p>
        </p:txBody>
      </p:sp>
      <p:sp>
        <p:nvSpPr>
          <p:cNvPr id="34" name="Rounded Rectangle 33"/>
          <p:cNvSpPr/>
          <p:nvPr/>
        </p:nvSpPr>
        <p:spPr>
          <a:xfrm>
            <a:off x="2656509" y="7887335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Tick all that apply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-85485" y="7839141"/>
            <a:ext cx="32771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How did you hear about us?</a:t>
            </a:r>
            <a:endParaRPr lang="en-US" dirty="0"/>
          </a:p>
        </p:txBody>
      </p:sp>
      <p:sp>
        <p:nvSpPr>
          <p:cNvPr id="36" name="Rounded Rectangle 35"/>
          <p:cNvSpPr/>
          <p:nvPr/>
        </p:nvSpPr>
        <p:spPr>
          <a:xfrm>
            <a:off x="2695803" y="8931427"/>
            <a:ext cx="1560265" cy="508308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Booking Estimate</a:t>
            </a:r>
          </a:p>
        </p:txBody>
      </p:sp>
      <p:sp>
        <p:nvSpPr>
          <p:cNvPr id="39" name="Rounded Rectangle 38"/>
          <p:cNvSpPr/>
          <p:nvPr/>
        </p:nvSpPr>
        <p:spPr>
          <a:xfrm>
            <a:off x="4408468" y="8931427"/>
            <a:ext cx="1560265" cy="508308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Tentative booking</a:t>
            </a:r>
          </a:p>
        </p:txBody>
      </p:sp>
      <p:sp>
        <p:nvSpPr>
          <p:cNvPr id="40" name="Rounded Rectangle 39"/>
          <p:cNvSpPr/>
          <p:nvPr/>
        </p:nvSpPr>
        <p:spPr>
          <a:xfrm>
            <a:off x="6048113" y="8931427"/>
            <a:ext cx="1560265" cy="508308"/>
          </a:xfrm>
          <a:prstGeom prst="round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Book now</a:t>
            </a:r>
          </a:p>
        </p:txBody>
      </p:sp>
      <p:graphicFrame>
        <p:nvGraphicFramePr>
          <p:cNvPr id="41" name="Table 4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532966"/>
              </p:ext>
            </p:extLst>
          </p:nvPr>
        </p:nvGraphicFramePr>
        <p:xfrm>
          <a:off x="457200" y="3489005"/>
          <a:ext cx="8229600" cy="2572472"/>
        </p:xfrm>
        <a:graphic>
          <a:graphicData uri="http://schemas.openxmlformats.org/drawingml/2006/table">
            <a:tbl>
              <a:tblPr/>
              <a:tblGrid>
                <a:gridCol w="824179"/>
                <a:gridCol w="327251"/>
                <a:gridCol w="571252"/>
                <a:gridCol w="464143"/>
                <a:gridCol w="955062"/>
                <a:gridCol w="955062"/>
                <a:gridCol w="749768"/>
                <a:gridCol w="535548"/>
                <a:gridCol w="580178"/>
                <a:gridCol w="919359"/>
                <a:gridCol w="1165726"/>
                <a:gridCol w="182072"/>
              </a:tblGrid>
              <a:tr h="147711">
                <a:tc gridSpan="3"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7711"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Leave blank items that do not apply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7748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Item Title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Description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Booking </a:t>
                      </a:r>
                      <a:r>
                        <a:rPr lang="en-US" sz="9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imcrements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(drop down list)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 increment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Plus Cost per head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Minimum 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available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Maximum 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available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Image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83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Facilities 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Number</a:t>
                      </a:r>
                      <a:endParaRPr lang="en-US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increment</a:t>
                      </a:r>
                      <a:endParaRPr lang="en-US" sz="1000" dirty="0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facilities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34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Entertainment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Enternainment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7915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Decorations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decoration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Staff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staff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Food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food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Beverage </a:t>
                      </a:r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extra beverage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59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+ Other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 more options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92" marR="9592" marT="95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5889773" y="2351758"/>
            <a:ext cx="24429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+ Add recurring booking</a:t>
            </a:r>
            <a:endParaRPr lang="en-US" dirty="0"/>
          </a:p>
        </p:txBody>
      </p:sp>
      <p:sp>
        <p:nvSpPr>
          <p:cNvPr id="42" name="TextBox 41"/>
          <p:cNvSpPr txBox="1"/>
          <p:nvPr/>
        </p:nvSpPr>
        <p:spPr>
          <a:xfrm>
            <a:off x="315991" y="1292895"/>
            <a:ext cx="18623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Booking taken by: </a:t>
            </a:r>
            <a:endParaRPr lang="en-US" dirty="0"/>
          </a:p>
        </p:txBody>
      </p:sp>
      <p:sp>
        <p:nvSpPr>
          <p:cNvPr id="44" name="Rounded Rectangle 43"/>
          <p:cNvSpPr/>
          <p:nvPr/>
        </p:nvSpPr>
        <p:spPr>
          <a:xfrm>
            <a:off x="2308166" y="1320662"/>
            <a:ext cx="2143191" cy="26837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name</a:t>
            </a:r>
            <a:endParaRPr lang="en-US" dirty="0"/>
          </a:p>
        </p:txBody>
      </p:sp>
      <p:sp>
        <p:nvSpPr>
          <p:cNvPr id="45" name="TextBox 44"/>
          <p:cNvSpPr txBox="1"/>
          <p:nvPr/>
        </p:nvSpPr>
        <p:spPr>
          <a:xfrm>
            <a:off x="5483133" y="1262493"/>
            <a:ext cx="34837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Booking enquiry date</a:t>
            </a:r>
            <a:r>
              <a:rPr lang="en-US" dirty="0" smtClean="0">
                <a:sym typeface="Wingdings"/>
              </a:rPr>
              <a:t>:( Auto insert)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46" name="TextBox 45"/>
          <p:cNvSpPr txBox="1"/>
          <p:nvPr/>
        </p:nvSpPr>
        <p:spPr>
          <a:xfrm>
            <a:off x="687796" y="8437427"/>
            <a:ext cx="20707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Notes:</a:t>
            </a:r>
            <a:endParaRPr lang="en-US" dirty="0"/>
          </a:p>
        </p:txBody>
      </p:sp>
      <p:sp>
        <p:nvSpPr>
          <p:cNvPr id="47" name="Rounded Rectangle 46"/>
          <p:cNvSpPr/>
          <p:nvPr/>
        </p:nvSpPr>
        <p:spPr>
          <a:xfrm>
            <a:off x="2750458" y="8507616"/>
            <a:ext cx="3834190" cy="26933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Add notes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48730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471</TotalTime>
  <Words>1830</Words>
  <Application>Microsoft Macintosh PowerPoint</Application>
  <PresentationFormat>On-screen Show (4:3)</PresentationFormat>
  <Paragraphs>834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PowerPoint Presentation</vt:lpstr>
      <vt:lpstr>Home page</vt:lpstr>
      <vt:lpstr>Advanced search options shown</vt:lpstr>
      <vt:lpstr>Search results page</vt:lpstr>
      <vt:lpstr>Detailed listing page</vt:lpstr>
      <vt:lpstr>Detailed listing page</vt:lpstr>
      <vt:lpstr>My Booking Request</vt:lpstr>
      <vt:lpstr>Confirmation page</vt:lpstr>
      <vt:lpstr>Venue Back end – taking bookings by phone</vt:lpstr>
      <vt:lpstr>Venue User – Admin Tab</vt:lpstr>
      <vt:lpstr>Venue User – Venue Tab</vt:lpstr>
      <vt:lpstr>Venue User –Venue</vt:lpstr>
      <vt:lpstr>Venue User – Room / Resource</vt:lpstr>
      <vt:lpstr>Venue User – Calendar setup</vt:lpstr>
      <vt:lpstr>Venue User – Calendar</vt:lpstr>
      <vt:lpstr>Venue Back end – taking bookings by phone</vt:lpstr>
      <vt:lpstr>Head admin backend</vt:lpstr>
    </vt:vector>
  </TitlesOfParts>
  <Company>JCM Carpentry Pty Ltd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Jason May</dc:creator>
  <cp:lastModifiedBy>Jason May</cp:lastModifiedBy>
  <cp:revision>28</cp:revision>
  <dcterms:created xsi:type="dcterms:W3CDTF">2014-03-14T00:07:59Z</dcterms:created>
  <dcterms:modified xsi:type="dcterms:W3CDTF">2014-04-03T23:40:37Z</dcterms:modified>
</cp:coreProperties>
</file>

<file path=docProps/thumbnail.jpeg>
</file>